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57" r:id="rId1"/>
    <p:sldMasterId id="2147483847" r:id="rId2"/>
    <p:sldMasterId id="2147483918" r:id="rId3"/>
  </p:sldMasterIdLst>
  <p:notesMasterIdLst>
    <p:notesMasterId r:id="rId17"/>
  </p:notesMasterIdLst>
  <p:sldIdLst>
    <p:sldId id="256" r:id="rId4"/>
    <p:sldId id="282" r:id="rId5"/>
    <p:sldId id="283" r:id="rId6"/>
    <p:sldId id="284" r:id="rId7"/>
    <p:sldId id="294" r:id="rId8"/>
    <p:sldId id="295" r:id="rId9"/>
    <p:sldId id="286" r:id="rId10"/>
    <p:sldId id="296" r:id="rId11"/>
    <p:sldId id="290" r:id="rId12"/>
    <p:sldId id="297" r:id="rId13"/>
    <p:sldId id="298" r:id="rId14"/>
    <p:sldId id="292" r:id="rId15"/>
    <p:sldId id="293"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57"/>
    <p:restoredTop sz="94374"/>
  </p:normalViewPr>
  <p:slideViewPr>
    <p:cSldViewPr snapToGrid="0">
      <p:cViewPr>
        <p:scale>
          <a:sx n="112" d="100"/>
          <a:sy n="112" d="100"/>
        </p:scale>
        <p:origin x="296" y="28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852749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539" name="Shape 5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68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347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641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07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4774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89403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50256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98461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809337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5567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84226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96055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826761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91646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smtClean="0">
                <a:solidFill>
                  <a:schemeClr val="accent1"/>
                </a:solidFill>
                <a:latin typeface="Trebuchet MS"/>
                <a:ea typeface="Trebuchet MS"/>
                <a:cs typeface="Trebuchet MS"/>
                <a:sym typeface="Trebuchet MS"/>
              </a:rPr>
              <a:t>‹#›</a:t>
            </a:fld>
            <a:endParaRPr lang="en-US" sz="900">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193047528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smtClean="0">
                <a:solidFill>
                  <a:schemeClr val="accent1"/>
                </a:solidFill>
                <a:latin typeface="Trebuchet MS"/>
                <a:ea typeface="Trebuchet MS"/>
                <a:cs typeface="Trebuchet MS"/>
                <a:sym typeface="Trebuchet MS"/>
              </a:rPr>
              <a:t>‹#›</a:t>
            </a:fld>
            <a:endParaRPr lang="en-US" sz="900">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1315108891"/>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smtClean="0">
                <a:solidFill>
                  <a:schemeClr val="accent1"/>
                </a:solidFill>
                <a:latin typeface="Trebuchet MS"/>
                <a:ea typeface="Trebuchet MS"/>
                <a:cs typeface="Trebuchet MS"/>
                <a:sym typeface="Trebuchet MS"/>
              </a:rPr>
              <a:t>‹#›</a:t>
            </a:fld>
            <a:endParaRPr lang="en-US" sz="900">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1133436113"/>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smtClean="0">
                <a:solidFill>
                  <a:schemeClr val="accent1"/>
                </a:solidFill>
                <a:latin typeface="Trebuchet MS"/>
                <a:ea typeface="Trebuchet MS"/>
                <a:cs typeface="Trebuchet MS"/>
                <a:sym typeface="Trebuchet MS"/>
              </a:rPr>
              <a:t>‹#›</a:t>
            </a:fld>
            <a:endParaRPr lang="en-US" sz="900">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1480802301"/>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smtClean="0">
                <a:solidFill>
                  <a:schemeClr val="accent1"/>
                </a:solidFill>
                <a:latin typeface="Trebuchet MS"/>
                <a:ea typeface="Trebuchet MS"/>
                <a:cs typeface="Trebuchet MS"/>
                <a:sym typeface="Trebuchet MS"/>
              </a:rPr>
              <a:t>‹#›</a:t>
            </a:fld>
            <a:endParaRPr lang="en-US" sz="900">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656287824"/>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900" smtClean="0">
                <a:solidFill>
                  <a:schemeClr val="accent1"/>
                </a:solidFill>
                <a:latin typeface="Trebuchet MS"/>
                <a:ea typeface="Trebuchet MS"/>
                <a:cs typeface="Trebuchet MS"/>
                <a:sym typeface="Trebuchet MS"/>
              </a:rPr>
              <a:t>‹#›</a:t>
            </a:fld>
            <a:endParaRPr lang="en-US" sz="900">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75344697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197429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1654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rtl="0">
              <a:spcBef>
                <a:spcPts val="0"/>
              </a:spcBef>
              <a:buSzPct val="25000"/>
              <a:buNone/>
            </a:pPr>
            <a:fld id="{00000000-1234-1234-1234-123412341234}" type="slidenum">
              <a:rPr lang="en-US" sz="900" smtClean="0">
                <a:solidFill>
                  <a:schemeClr val="accent1"/>
                </a:solidFill>
                <a:latin typeface="Trebuchet MS"/>
                <a:ea typeface="Trebuchet MS"/>
                <a:cs typeface="Trebuchet MS"/>
                <a:sym typeface="Trebuchet MS"/>
              </a:rPr>
              <a:t>‹#›</a:t>
            </a:fld>
            <a:endParaRPr lang="en-US" sz="900">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194626094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marL="0" marR="0" lvl="0" indent="0" algn="r" rtl="0">
              <a:spcBef>
                <a:spcPts val="0"/>
              </a:spcBef>
              <a:buSzPct val="25000"/>
              <a:buNone/>
            </a:pPr>
            <a:fld id="{00000000-1234-1234-1234-123412341234}" type="slidenum">
              <a:rPr lang="en-US" sz="900" smtClean="0">
                <a:solidFill>
                  <a:schemeClr val="accent1"/>
                </a:solidFill>
                <a:latin typeface="Trebuchet MS"/>
                <a:ea typeface="Trebuchet MS"/>
                <a:cs typeface="Trebuchet MS"/>
                <a:sym typeface="Trebuchet MS"/>
              </a:rPr>
              <a:t>‹#›</a:t>
            </a:fld>
            <a:endParaRPr lang="en-US" sz="900">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153162587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rtl="0">
              <a:spcBef>
                <a:spcPts val="0"/>
              </a:spcBef>
              <a:buSzPct val="25000"/>
              <a:buNone/>
            </a:pPr>
            <a:fld id="{00000000-1234-1234-1234-123412341234}" type="slidenum">
              <a:rPr lang="en-US" sz="900" smtClean="0">
                <a:solidFill>
                  <a:schemeClr val="accent1"/>
                </a:solidFill>
                <a:latin typeface="Trebuchet MS"/>
                <a:ea typeface="Trebuchet MS"/>
                <a:cs typeface="Trebuchet MS"/>
                <a:sym typeface="Trebuchet MS"/>
              </a:rPr>
              <a:t>‹#›</a:t>
            </a:fld>
            <a:endParaRPr lang="en-US" sz="900">
              <a:solidFill>
                <a:schemeClr val="accent1"/>
              </a:solidFill>
              <a:latin typeface="Trebuchet MS"/>
              <a:ea typeface="Trebuchet MS"/>
              <a:cs typeface="Trebuchet MS"/>
              <a:sym typeface="Trebuchet MS"/>
            </a:endParaRPr>
          </a:p>
        </p:txBody>
      </p:sp>
    </p:spTree>
    <p:extLst>
      <p:ext uri="{BB962C8B-B14F-4D97-AF65-F5344CB8AC3E}">
        <p14:creationId xmlns:p14="http://schemas.microsoft.com/office/powerpoint/2010/main" val="29454627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45347" y="2491530"/>
            <a:ext cx="3846653" cy="4366470"/>
          </a:xfrm>
          <a:prstGeom prst="rect">
            <a:avLst/>
          </a:prstGeom>
          <a:ln>
            <a:noFill/>
          </a:ln>
          <a:effectLst>
            <a:softEdge rad="112500"/>
          </a:effectLst>
        </p:spPr>
      </p:pic>
      <p:sp>
        <p:nvSpPr>
          <p:cNvPr id="542" name="Shape 542"/>
          <p:cNvSpPr txBox="1"/>
          <p:nvPr/>
        </p:nvSpPr>
        <p:spPr>
          <a:xfrm>
            <a:off x="1513726" y="2221947"/>
            <a:ext cx="10910285" cy="1676700"/>
          </a:xfrm>
          <a:prstGeom prst="rect">
            <a:avLst/>
          </a:prstGeom>
          <a:noFill/>
          <a:ln>
            <a:noFill/>
          </a:ln>
        </p:spPr>
        <p:txBody>
          <a:bodyPr wrap="square" lIns="91425" tIns="45700" rIns="91425" bIns="45700" anchor="ctr" anchorCtr="0">
            <a:noAutofit/>
          </a:bodyPr>
          <a:lstStyle/>
          <a:p>
            <a:pPr fontAlgn="base"/>
            <a:r>
              <a:rPr lang="en-US" sz="3600" b="1" dirty="0">
                <a:latin typeface="Algerian" panose="04020705040A02060702" pitchFamily="82" charset="0"/>
                <a:ea typeface="Abadi MT Condensed Extra Bold" charset="0"/>
                <a:cs typeface="Abadi MT Condensed Extra Bold" charset="0"/>
              </a:rPr>
              <a:t>Titanic:  </a:t>
            </a:r>
            <a:r>
              <a:rPr lang="en-US" sz="3600" b="1" dirty="0">
                <a:latin typeface="Algerian" panose="04020705040A02060702" pitchFamily="82" charset="0"/>
              </a:rPr>
              <a:t>Predict Survival On the Titanic</a:t>
            </a:r>
          </a:p>
          <a:p>
            <a:pPr fontAlgn="base"/>
            <a:endParaRPr lang="en-US" sz="4400" dirty="0">
              <a:latin typeface="Abadi MT Condensed Extra Bold" charset="0"/>
              <a:ea typeface="Abadi MT Condensed Extra Bold" charset="0"/>
              <a:cs typeface="Abadi MT Condensed Extra Bold" charset="0"/>
            </a:endParaRPr>
          </a:p>
          <a:p>
            <a:pPr fontAlgn="base"/>
            <a:endParaRPr lang="en-US" sz="4000" dirty="0"/>
          </a:p>
          <a:p>
            <a:pPr marL="0" marR="0" lvl="0" indent="0" algn="l" rtl="0">
              <a:lnSpc>
                <a:spcPct val="90000"/>
              </a:lnSpc>
              <a:spcBef>
                <a:spcPts val="600"/>
              </a:spcBef>
              <a:spcAft>
                <a:spcPts val="0"/>
              </a:spcAft>
              <a:buSzPct val="25000"/>
              <a:buNone/>
            </a:pPr>
            <a:r>
              <a:rPr lang="en-US" sz="3800" b="1" i="0" u="none" strike="noStrike" cap="none" dirty="0">
                <a:solidFill>
                  <a:schemeClr val="dk1"/>
                </a:solidFill>
                <a:latin typeface="Garamond" panose="02020404030301010803" pitchFamily="18" charset="0"/>
                <a:ea typeface="Corben"/>
                <a:cs typeface="Corben"/>
                <a:sym typeface="Corben"/>
              </a:rPr>
              <a:t>		</a:t>
            </a:r>
            <a:r>
              <a:rPr lang="en-US" sz="3200" b="1" i="0" u="none" strike="noStrike" cap="none" dirty="0">
                <a:solidFill>
                  <a:schemeClr val="dk1"/>
                </a:solidFill>
                <a:latin typeface="Garamond" panose="02020404030301010803" pitchFamily="18" charset="0"/>
                <a:ea typeface="Corben"/>
                <a:cs typeface="Corben"/>
                <a:sym typeface="Corben"/>
              </a:rPr>
              <a:t>G</a:t>
            </a:r>
            <a:r>
              <a:rPr lang="en-US" altLang="zh-CN" sz="3200" b="1" i="0" u="none" strike="noStrike" cap="none" dirty="0">
                <a:solidFill>
                  <a:schemeClr val="dk1"/>
                </a:solidFill>
                <a:latin typeface="Garamond" panose="02020404030301010803" pitchFamily="18" charset="0"/>
                <a:ea typeface="Corben"/>
                <a:cs typeface="Corben"/>
                <a:sym typeface="Corben"/>
              </a:rPr>
              <a:t>roup 16</a:t>
            </a:r>
            <a:endParaRPr lang="en-US" sz="3200" i="0" u="none" strike="noStrike" cap="none" dirty="0">
              <a:solidFill>
                <a:schemeClr val="dk1"/>
              </a:solidFill>
              <a:latin typeface="Times New Roman" charset="0"/>
              <a:ea typeface="Times New Roman" charset="0"/>
              <a:cs typeface="Times New Roman" charset="0"/>
              <a:sym typeface="Corben"/>
            </a:endParaRPr>
          </a:p>
        </p:txBody>
      </p:sp>
      <p:sp>
        <p:nvSpPr>
          <p:cNvPr id="543" name="Shape 543"/>
          <p:cNvSpPr txBox="1"/>
          <p:nvPr/>
        </p:nvSpPr>
        <p:spPr>
          <a:xfrm>
            <a:off x="4180756" y="4503827"/>
            <a:ext cx="2322900" cy="1740300"/>
          </a:xfrm>
          <a:prstGeom prst="rect">
            <a:avLst/>
          </a:prstGeom>
          <a:noFill/>
          <a:ln>
            <a:noFill/>
          </a:ln>
        </p:spPr>
        <p:txBody>
          <a:bodyPr wrap="square" lIns="91425" tIns="45700" rIns="91425" bIns="45700" anchor="t" anchorCtr="0">
            <a:noAutofit/>
          </a:bodyPr>
          <a:lstStyle/>
          <a:p>
            <a:pPr lvl="0">
              <a:buSzPct val="25000"/>
            </a:pPr>
            <a:r>
              <a:rPr lang="en-US" sz="1800" dirty="0">
                <a:solidFill>
                  <a:schemeClr val="dk1"/>
                </a:solidFill>
                <a:latin typeface="Times New Roman"/>
                <a:ea typeface="Times New Roman"/>
                <a:cs typeface="Times New Roman"/>
                <a:sym typeface="Times New Roman"/>
              </a:rPr>
              <a:t>Zhen Zhang</a:t>
            </a:r>
          </a:p>
          <a:p>
            <a:pPr lvl="0">
              <a:buSzPct val="25000"/>
            </a:pPr>
            <a:r>
              <a:rPr lang="en-US" sz="1800" dirty="0" err="1">
                <a:solidFill>
                  <a:schemeClr val="dk1"/>
                </a:solidFill>
                <a:latin typeface="Times New Roman"/>
                <a:ea typeface="Times New Roman"/>
                <a:cs typeface="Times New Roman"/>
                <a:sym typeface="Times New Roman"/>
              </a:rPr>
              <a:t>Zhaoyang</a:t>
            </a:r>
            <a:r>
              <a:rPr lang="en-US" sz="1800" dirty="0">
                <a:solidFill>
                  <a:schemeClr val="dk1"/>
                </a:solidFill>
                <a:latin typeface="Times New Roman"/>
                <a:ea typeface="Times New Roman"/>
                <a:cs typeface="Times New Roman"/>
                <a:sym typeface="Times New Roman"/>
              </a:rPr>
              <a:t> Chen</a:t>
            </a:r>
          </a:p>
        </p:txBody>
      </p:sp>
      <p:cxnSp>
        <p:nvCxnSpPr>
          <p:cNvPr id="544" name="Shape 544"/>
          <p:cNvCxnSpPr/>
          <p:nvPr/>
        </p:nvCxnSpPr>
        <p:spPr>
          <a:xfrm>
            <a:off x="1385887" y="2763501"/>
            <a:ext cx="6651852" cy="1"/>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71D52A-6808-4075-8228-B4A0D74B9363}"/>
              </a:ext>
            </a:extLst>
          </p:cNvPr>
          <p:cNvSpPr>
            <a:spLocks noGrp="1"/>
          </p:cNvSpPr>
          <p:nvPr>
            <p:ph type="title"/>
          </p:nvPr>
        </p:nvSpPr>
        <p:spPr>
          <a:xfrm>
            <a:off x="1326522" y="484632"/>
            <a:ext cx="10058400" cy="1609344"/>
          </a:xfrm>
        </p:spPr>
        <p:txBody>
          <a:bodyPr/>
          <a:lstStyle/>
          <a:p>
            <a:r>
              <a:rPr lang="en-US" sz="4800" b="1" dirty="0">
                <a:effectLst>
                  <a:outerShdw blurRad="38100" dist="38100" dir="2700000" algn="tl">
                    <a:srgbClr val="000000">
                      <a:alpha val="43137"/>
                    </a:srgbClr>
                  </a:outerShdw>
                </a:effectLst>
                <a:latin typeface="Algerian" panose="04020705040A02060702" pitchFamily="82" charset="0"/>
              </a:rPr>
              <a:t>Model Optimization</a:t>
            </a:r>
            <a:r>
              <a:rPr lang="en-US" b="1" dirty="0"/>
              <a:t/>
            </a:r>
            <a:br>
              <a:rPr lang="en-US" b="1" dirty="0"/>
            </a:br>
            <a:r>
              <a:rPr lang="en-US" sz="2800" b="1" dirty="0">
                <a:effectLst>
                  <a:outerShdw blurRad="38100" dist="38100" dir="2700000" algn="tl">
                    <a:srgbClr val="000000">
                      <a:alpha val="43137"/>
                    </a:srgbClr>
                  </a:outerShdw>
                </a:effectLst>
                <a:latin typeface="STFangsong" panose="02010600040101010101" pitchFamily="2" charset="-122"/>
                <a:ea typeface="STFangsong" panose="02010600040101010101" pitchFamily="2" charset="-122"/>
              </a:rPr>
              <a:t>Feature Importance</a:t>
            </a:r>
            <a:endParaRPr lang="en-US" sz="2800" dirty="0">
              <a:effectLst>
                <a:outerShdw blurRad="38100" dist="38100" dir="2700000" algn="tl">
                  <a:srgbClr val="000000">
                    <a:alpha val="43137"/>
                  </a:srgbClr>
                </a:outerShdw>
              </a:effectLst>
              <a:latin typeface="STFangsong" panose="02010600040101010101" pitchFamily="2" charset="-122"/>
              <a:ea typeface="STFangsong" panose="02010600040101010101" pitchFamily="2" charset="-122"/>
            </a:endParaRPr>
          </a:p>
        </p:txBody>
      </p:sp>
      <p:pic>
        <p:nvPicPr>
          <p:cNvPr id="4" name="Picture 3">
            <a:extLst>
              <a:ext uri="{FF2B5EF4-FFF2-40B4-BE49-F238E27FC236}">
                <a16:creationId xmlns:a16="http://schemas.microsoft.com/office/drawing/2014/main" xmlns="" id="{EA5E8513-9F27-4DE4-BE6E-11D1F2FB0C2A}"/>
              </a:ext>
            </a:extLst>
          </p:cNvPr>
          <p:cNvPicPr/>
          <p:nvPr/>
        </p:nvPicPr>
        <p:blipFill>
          <a:blip r:embed="rId2">
            <a:extLst>
              <a:ext uri="{28A0092B-C50C-407E-A947-70E740481C1C}">
                <a14:useLocalDpi xmlns:a14="http://schemas.microsoft.com/office/drawing/2010/main" val="0"/>
              </a:ext>
            </a:extLst>
          </a:blip>
          <a:stretch>
            <a:fillRect/>
          </a:stretch>
        </p:blipFill>
        <p:spPr>
          <a:xfrm>
            <a:off x="1608134" y="2316440"/>
            <a:ext cx="2770632" cy="2620644"/>
          </a:xfrm>
          <a:prstGeom prst="rect">
            <a:avLst/>
          </a:prstGeom>
        </p:spPr>
      </p:pic>
      <p:pic>
        <p:nvPicPr>
          <p:cNvPr id="5" name="Picture 4">
            <a:extLst>
              <a:ext uri="{FF2B5EF4-FFF2-40B4-BE49-F238E27FC236}">
                <a16:creationId xmlns:a16="http://schemas.microsoft.com/office/drawing/2014/main" xmlns="" id="{2120352C-E193-4AF0-8AE7-92AB1F3ACA2C}"/>
              </a:ext>
            </a:extLst>
          </p:cNvPr>
          <p:cNvPicPr/>
          <p:nvPr/>
        </p:nvPicPr>
        <p:blipFill>
          <a:blip r:embed="rId3">
            <a:extLst>
              <a:ext uri="{28A0092B-C50C-407E-A947-70E740481C1C}">
                <a14:useLocalDpi xmlns:a14="http://schemas.microsoft.com/office/drawing/2010/main" val="0"/>
              </a:ext>
            </a:extLst>
          </a:blip>
          <a:stretch>
            <a:fillRect/>
          </a:stretch>
        </p:blipFill>
        <p:spPr>
          <a:xfrm>
            <a:off x="6099048" y="2093976"/>
            <a:ext cx="3861437" cy="3065573"/>
          </a:xfrm>
          <a:prstGeom prst="rect">
            <a:avLst/>
          </a:prstGeom>
        </p:spPr>
      </p:pic>
      <p:pic>
        <p:nvPicPr>
          <p:cNvPr id="6" name="Picture 5">
            <a:extLst>
              <a:ext uri="{FF2B5EF4-FFF2-40B4-BE49-F238E27FC236}">
                <a16:creationId xmlns:a16="http://schemas.microsoft.com/office/drawing/2014/main" xmlns="" id="{7B8E1ABB-DB53-43C0-A092-956B6C7EBD1B}"/>
              </a:ext>
            </a:extLst>
          </p:cNvPr>
          <p:cNvPicPr/>
          <p:nvPr/>
        </p:nvPicPr>
        <p:blipFill>
          <a:blip r:embed="rId4">
            <a:extLst>
              <a:ext uri="{28A0092B-C50C-407E-A947-70E740481C1C}">
                <a14:useLocalDpi xmlns:a14="http://schemas.microsoft.com/office/drawing/2010/main" val="0"/>
              </a:ext>
            </a:extLst>
          </a:blip>
          <a:stretch>
            <a:fillRect/>
          </a:stretch>
        </p:blipFill>
        <p:spPr>
          <a:xfrm>
            <a:off x="3153901" y="5382013"/>
            <a:ext cx="3861436" cy="1287939"/>
          </a:xfrm>
          <a:prstGeom prst="rect">
            <a:avLst/>
          </a:prstGeom>
        </p:spPr>
      </p:pic>
    </p:spTree>
    <p:extLst>
      <p:ext uri="{BB962C8B-B14F-4D97-AF65-F5344CB8AC3E}">
        <p14:creationId xmlns:p14="http://schemas.microsoft.com/office/powerpoint/2010/main" val="3460303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71D52A-6808-4075-8228-B4A0D74B9363}"/>
              </a:ext>
            </a:extLst>
          </p:cNvPr>
          <p:cNvSpPr>
            <a:spLocks noGrp="1"/>
          </p:cNvSpPr>
          <p:nvPr>
            <p:ph type="title"/>
          </p:nvPr>
        </p:nvSpPr>
        <p:spPr>
          <a:xfrm>
            <a:off x="786564" y="158629"/>
            <a:ext cx="10058400" cy="1609344"/>
          </a:xfrm>
        </p:spPr>
        <p:txBody>
          <a:bodyPr/>
          <a:lstStyle/>
          <a:p>
            <a:r>
              <a:rPr lang="en-US" sz="4800" b="1" dirty="0">
                <a:effectLst>
                  <a:outerShdw blurRad="38100" dist="38100" dir="2700000" algn="tl">
                    <a:srgbClr val="000000">
                      <a:alpha val="43137"/>
                    </a:srgbClr>
                  </a:outerShdw>
                </a:effectLst>
                <a:latin typeface="Algerian" panose="04020705040A02060702" pitchFamily="82" charset="0"/>
              </a:rPr>
              <a:t>Model Optimization</a:t>
            </a:r>
            <a:r>
              <a:rPr lang="en-US" b="1" dirty="0"/>
              <a:t/>
            </a:r>
            <a:br>
              <a:rPr lang="en-US" b="1" dirty="0"/>
            </a:b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Parameters</a:t>
            </a:r>
            <a:endParaRPr lang="en-US" sz="2400" dirty="0">
              <a:effectLst>
                <a:outerShdw blurRad="38100" dist="38100" dir="2700000" algn="tl">
                  <a:srgbClr val="000000">
                    <a:alpha val="43137"/>
                  </a:srgbClr>
                </a:outerShdw>
              </a:effectLst>
              <a:latin typeface="Times New Roman" panose="02020603050405020304" pitchFamily="18" charset="0"/>
              <a:ea typeface="STFangsong" panose="0201060004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xmlns="" id="{6CBBDE12-22CD-4FF4-872C-DA14FD7D79EB}"/>
              </a:ext>
            </a:extLst>
          </p:cNvPr>
          <p:cNvGrpSpPr/>
          <p:nvPr/>
        </p:nvGrpSpPr>
        <p:grpSpPr>
          <a:xfrm>
            <a:off x="786564" y="2502978"/>
            <a:ext cx="9540267" cy="2454170"/>
            <a:chOff x="693062" y="3218595"/>
            <a:chExt cx="9540267" cy="2454170"/>
          </a:xfrm>
        </p:grpSpPr>
        <p:pic>
          <p:nvPicPr>
            <p:cNvPr id="7" name="Picture 6">
              <a:extLst>
                <a:ext uri="{FF2B5EF4-FFF2-40B4-BE49-F238E27FC236}">
                  <a16:creationId xmlns:a16="http://schemas.microsoft.com/office/drawing/2014/main" xmlns="" id="{FFEB8254-781F-4EB4-AC68-121A7DC247A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93062" y="3218595"/>
              <a:ext cx="2948635" cy="2353780"/>
            </a:xfrm>
            <a:prstGeom prst="rect">
              <a:avLst/>
            </a:prstGeom>
          </p:spPr>
        </p:pic>
        <p:pic>
          <p:nvPicPr>
            <p:cNvPr id="8" name="Picture 7">
              <a:extLst>
                <a:ext uri="{FF2B5EF4-FFF2-40B4-BE49-F238E27FC236}">
                  <a16:creationId xmlns:a16="http://schemas.microsoft.com/office/drawing/2014/main" xmlns="" id="{16CEC9B5-D895-46B1-8430-A5A317C3319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121842" y="3218595"/>
              <a:ext cx="3111487" cy="2454170"/>
            </a:xfrm>
            <a:prstGeom prst="rect">
              <a:avLst/>
            </a:prstGeom>
          </p:spPr>
        </p:pic>
        <p:pic>
          <p:nvPicPr>
            <p:cNvPr id="9" name="Picture 8">
              <a:extLst>
                <a:ext uri="{FF2B5EF4-FFF2-40B4-BE49-F238E27FC236}">
                  <a16:creationId xmlns:a16="http://schemas.microsoft.com/office/drawing/2014/main" xmlns="" id="{B1BD08D3-9590-4BF7-8642-6B6BED1ABCF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040185" y="3222367"/>
              <a:ext cx="2953512" cy="2350008"/>
            </a:xfrm>
            <a:prstGeom prst="rect">
              <a:avLst/>
            </a:prstGeom>
          </p:spPr>
        </p:pic>
      </p:grpSp>
      <p:graphicFrame>
        <p:nvGraphicFramePr>
          <p:cNvPr id="11" name="Table 10">
            <a:extLst>
              <a:ext uri="{FF2B5EF4-FFF2-40B4-BE49-F238E27FC236}">
                <a16:creationId xmlns:a16="http://schemas.microsoft.com/office/drawing/2014/main" xmlns="" id="{F8E784FF-EF83-4514-B986-54604C594DA0}"/>
              </a:ext>
            </a:extLst>
          </p:cNvPr>
          <p:cNvGraphicFramePr>
            <a:graphicFrameLocks noGrp="1"/>
          </p:cNvGraphicFramePr>
          <p:nvPr>
            <p:extLst>
              <p:ext uri="{D42A27DB-BD31-4B8C-83A1-F6EECF244321}">
                <p14:modId xmlns:p14="http://schemas.microsoft.com/office/powerpoint/2010/main" val="343561756"/>
              </p:ext>
            </p:extLst>
          </p:nvPr>
        </p:nvGraphicFramePr>
        <p:xfrm>
          <a:off x="3250169" y="4855269"/>
          <a:ext cx="5122554" cy="1999669"/>
        </p:xfrm>
        <a:graphic>
          <a:graphicData uri="http://schemas.openxmlformats.org/drawingml/2006/table">
            <a:tbl>
              <a:tblPr firstRow="1" bandRow="1">
                <a:tableStyleId>{073A0DAA-6AF3-43AB-8588-CEC1D06C72B9}</a:tableStyleId>
              </a:tblPr>
              <a:tblGrid>
                <a:gridCol w="2561277">
                  <a:extLst>
                    <a:ext uri="{9D8B030D-6E8A-4147-A177-3AD203B41FA5}">
                      <a16:colId xmlns:a16="http://schemas.microsoft.com/office/drawing/2014/main" xmlns="" val="3770489356"/>
                    </a:ext>
                  </a:extLst>
                </a:gridCol>
                <a:gridCol w="2561277">
                  <a:extLst>
                    <a:ext uri="{9D8B030D-6E8A-4147-A177-3AD203B41FA5}">
                      <a16:colId xmlns:a16="http://schemas.microsoft.com/office/drawing/2014/main" xmlns="" val="3054417213"/>
                    </a:ext>
                  </a:extLst>
                </a:gridCol>
              </a:tblGrid>
              <a:tr h="284787">
                <a:tc gridSpan="2">
                  <a:txBody>
                    <a:bodyPr/>
                    <a:lstStyle/>
                    <a:p>
                      <a:pPr algn="ctr"/>
                      <a:r>
                        <a:rPr lang="en-US" dirty="0"/>
                        <a:t>    PARAMETERS</a:t>
                      </a:r>
                    </a:p>
                  </a:txBody>
                  <a:tcPr/>
                </a:tc>
                <a:tc hMerge="1">
                  <a:txBody>
                    <a:bodyPr/>
                    <a:lstStyle/>
                    <a:p>
                      <a:endParaRPr lang="en-US" dirty="0"/>
                    </a:p>
                  </a:txBody>
                  <a:tcPr/>
                </a:tc>
                <a:extLst>
                  <a:ext uri="{0D108BD9-81ED-4DB2-BD59-A6C34878D82A}">
                    <a16:rowId xmlns:a16="http://schemas.microsoft.com/office/drawing/2014/main" xmlns="" val="919090661"/>
                  </a:ext>
                </a:extLst>
              </a:tr>
              <a:tr h="306645">
                <a:tc>
                  <a:txBody>
                    <a:bodyPr/>
                    <a:lstStyle/>
                    <a:p>
                      <a:pPr algn="ctr"/>
                      <a:r>
                        <a:rPr lang="en-US" dirty="0" err="1"/>
                        <a:t>n_jobs</a:t>
                      </a:r>
                      <a:endParaRPr lang="en-US" dirty="0"/>
                    </a:p>
                  </a:txBody>
                  <a:tcPr/>
                </a:tc>
                <a:tc>
                  <a:txBody>
                    <a:bodyPr/>
                    <a:lstStyle/>
                    <a:p>
                      <a:pPr algn="ctr"/>
                      <a:r>
                        <a:rPr lang="en-US" dirty="0"/>
                        <a:t>1</a:t>
                      </a:r>
                    </a:p>
                  </a:txBody>
                  <a:tcPr/>
                </a:tc>
                <a:extLst>
                  <a:ext uri="{0D108BD9-81ED-4DB2-BD59-A6C34878D82A}">
                    <a16:rowId xmlns:a16="http://schemas.microsoft.com/office/drawing/2014/main" xmlns="" val="1819453509"/>
                  </a:ext>
                </a:extLst>
              </a:tr>
              <a:tr h="306645">
                <a:tc>
                  <a:txBody>
                    <a:bodyPr/>
                    <a:lstStyle/>
                    <a:p>
                      <a:pPr algn="ctr"/>
                      <a:r>
                        <a:rPr lang="en-US" dirty="0" err="1"/>
                        <a:t>n_estimators</a:t>
                      </a:r>
                      <a:endParaRPr lang="en-US" dirty="0"/>
                    </a:p>
                  </a:txBody>
                  <a:tcPr/>
                </a:tc>
                <a:tc>
                  <a:txBody>
                    <a:bodyPr/>
                    <a:lstStyle/>
                    <a:p>
                      <a:pPr algn="ctr"/>
                      <a:r>
                        <a:rPr lang="en-US" dirty="0"/>
                        <a:t>100</a:t>
                      </a:r>
                    </a:p>
                  </a:txBody>
                  <a:tcPr/>
                </a:tc>
                <a:extLst>
                  <a:ext uri="{0D108BD9-81ED-4DB2-BD59-A6C34878D82A}">
                    <a16:rowId xmlns:a16="http://schemas.microsoft.com/office/drawing/2014/main" xmlns="" val="743981422"/>
                  </a:ext>
                </a:extLst>
              </a:tr>
              <a:tr h="306645">
                <a:tc>
                  <a:txBody>
                    <a:bodyPr/>
                    <a:lstStyle/>
                    <a:p>
                      <a:pPr algn="ctr"/>
                      <a:r>
                        <a:rPr lang="en-US" dirty="0" err="1"/>
                        <a:t>max_depth</a:t>
                      </a:r>
                      <a:endParaRPr lang="en-US" dirty="0"/>
                    </a:p>
                  </a:txBody>
                  <a:tcPr/>
                </a:tc>
                <a:tc>
                  <a:txBody>
                    <a:bodyPr/>
                    <a:lstStyle/>
                    <a:p>
                      <a:pPr algn="ctr"/>
                      <a:r>
                        <a:rPr lang="en-US" dirty="0"/>
                        <a:t>10</a:t>
                      </a:r>
                    </a:p>
                  </a:txBody>
                  <a:tcPr/>
                </a:tc>
                <a:extLst>
                  <a:ext uri="{0D108BD9-81ED-4DB2-BD59-A6C34878D82A}">
                    <a16:rowId xmlns:a16="http://schemas.microsoft.com/office/drawing/2014/main" xmlns="" val="3303465738"/>
                  </a:ext>
                </a:extLst>
              </a:tr>
              <a:tr h="536629">
                <a:tc>
                  <a:txBody>
                    <a:bodyPr/>
                    <a:lstStyle/>
                    <a:p>
                      <a:pPr algn="ctr"/>
                      <a:r>
                        <a:rPr lang="en-US" dirty="0" err="1"/>
                        <a:t>min_samples_leaf</a:t>
                      </a:r>
                      <a:endParaRPr lang="en-US" dirty="0"/>
                    </a:p>
                  </a:txBody>
                  <a:tcPr/>
                </a:tc>
                <a:tc>
                  <a:txBody>
                    <a:bodyPr/>
                    <a:lstStyle/>
                    <a:p>
                      <a:pPr algn="ctr"/>
                      <a:r>
                        <a:rPr lang="en-US" dirty="0"/>
                        <a:t>2</a:t>
                      </a:r>
                    </a:p>
                  </a:txBody>
                  <a:tcPr/>
                </a:tc>
                <a:extLst>
                  <a:ext uri="{0D108BD9-81ED-4DB2-BD59-A6C34878D82A}">
                    <a16:rowId xmlns:a16="http://schemas.microsoft.com/office/drawing/2014/main" xmlns="" val="4064745790"/>
                  </a:ext>
                </a:extLst>
              </a:tr>
            </a:tbl>
          </a:graphicData>
        </a:graphic>
      </p:graphicFrame>
      <p:grpSp>
        <p:nvGrpSpPr>
          <p:cNvPr id="20" name="Group 19">
            <a:extLst>
              <a:ext uri="{FF2B5EF4-FFF2-40B4-BE49-F238E27FC236}">
                <a16:creationId xmlns:a16="http://schemas.microsoft.com/office/drawing/2014/main" xmlns="" id="{233AAD0E-E99F-4793-94E3-F91F5A75F520}"/>
              </a:ext>
            </a:extLst>
          </p:cNvPr>
          <p:cNvGrpSpPr/>
          <p:nvPr/>
        </p:nvGrpSpPr>
        <p:grpSpPr>
          <a:xfrm>
            <a:off x="3347498" y="1582298"/>
            <a:ext cx="4327208" cy="789843"/>
            <a:chOff x="1645919" y="1634483"/>
            <a:chExt cx="4327208" cy="789843"/>
          </a:xfrm>
        </p:grpSpPr>
        <p:grpSp>
          <p:nvGrpSpPr>
            <p:cNvPr id="18" name="Group 17">
              <a:extLst>
                <a:ext uri="{FF2B5EF4-FFF2-40B4-BE49-F238E27FC236}">
                  <a16:creationId xmlns:a16="http://schemas.microsoft.com/office/drawing/2014/main" xmlns="" id="{05EF5769-E0AB-4668-B8F4-8C5A268AA13D}"/>
                </a:ext>
              </a:extLst>
            </p:cNvPr>
            <p:cNvGrpSpPr/>
            <p:nvPr/>
          </p:nvGrpSpPr>
          <p:grpSpPr>
            <a:xfrm>
              <a:off x="2763202" y="1680119"/>
              <a:ext cx="3209925" cy="741230"/>
              <a:chOff x="1300162" y="1647009"/>
              <a:chExt cx="3209925" cy="741230"/>
            </a:xfrm>
          </p:grpSpPr>
          <p:pic>
            <p:nvPicPr>
              <p:cNvPr id="14" name="Picture 13" descr="A screenshot of a cell phone&#10;&#10;Description generated with high confidence">
                <a:extLst>
                  <a:ext uri="{FF2B5EF4-FFF2-40B4-BE49-F238E27FC236}">
                    <a16:creationId xmlns:a16="http://schemas.microsoft.com/office/drawing/2014/main" xmlns="" id="{3B9859F7-8C08-42FD-A127-6DA430C95C01}"/>
                  </a:ext>
                </a:extLst>
              </p:cNvPr>
              <p:cNvPicPr>
                <a:picLocks noChangeAspect="1"/>
              </p:cNvPicPr>
              <p:nvPr/>
            </p:nvPicPr>
            <p:blipFill rotWithShape="1">
              <a:blip r:embed="rId5"/>
              <a:srcRect t="17949"/>
              <a:stretch/>
            </p:blipFill>
            <p:spPr>
              <a:xfrm>
                <a:off x="1319211" y="1647009"/>
                <a:ext cx="3171825" cy="304800"/>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xmlns="" id="{75B6F97E-9950-4BE6-9EEB-9A4B806F847B}"/>
                  </a:ext>
                </a:extLst>
              </p:cNvPr>
              <p:cNvPicPr>
                <a:picLocks noChangeAspect="1"/>
              </p:cNvPicPr>
              <p:nvPr/>
            </p:nvPicPr>
            <p:blipFill>
              <a:blip r:embed="rId6"/>
              <a:stretch>
                <a:fillRect/>
              </a:stretch>
            </p:blipFill>
            <p:spPr>
              <a:xfrm>
                <a:off x="1300162" y="2083439"/>
                <a:ext cx="3209925" cy="304800"/>
              </a:xfrm>
              <a:prstGeom prst="rect">
                <a:avLst/>
              </a:prstGeom>
            </p:spPr>
          </p:pic>
        </p:grpSp>
        <p:sp>
          <p:nvSpPr>
            <p:cNvPr id="17" name="TextBox 16">
              <a:extLst>
                <a:ext uri="{FF2B5EF4-FFF2-40B4-BE49-F238E27FC236}">
                  <a16:creationId xmlns:a16="http://schemas.microsoft.com/office/drawing/2014/main" xmlns="" id="{E7A8D63C-936C-4B11-A8C1-860228A32DC1}"/>
                </a:ext>
              </a:extLst>
            </p:cNvPr>
            <p:cNvSpPr txBox="1"/>
            <p:nvPr/>
          </p:nvSpPr>
          <p:spPr>
            <a:xfrm>
              <a:off x="1645919" y="1634483"/>
              <a:ext cx="1677726" cy="307777"/>
            </a:xfrm>
            <a:prstGeom prst="rect">
              <a:avLst/>
            </a:prstGeom>
            <a:noFill/>
          </p:spPr>
          <p:txBody>
            <a:bodyPr wrap="square" rtlCol="0">
              <a:spAutoFit/>
            </a:bodyPr>
            <a:lstStyle/>
            <a:p>
              <a:r>
                <a:rPr lang="en-US" altLang="zh-CN" b="1" dirty="0" err="1">
                  <a:effectLst>
                    <a:outerShdw blurRad="38100" dist="38100" dir="2700000" algn="tl">
                      <a:srgbClr val="000000">
                        <a:alpha val="43137"/>
                      </a:srgbClr>
                    </a:outerShdw>
                  </a:effectLst>
                </a:rPr>
                <a:t>n_jobs</a:t>
              </a:r>
              <a:r>
                <a:rPr lang="en-US" altLang="zh-CN" b="1" dirty="0">
                  <a:effectLst>
                    <a:outerShdw blurRad="38100" dist="38100" dir="2700000" algn="tl">
                      <a:srgbClr val="000000">
                        <a:alpha val="43137"/>
                      </a:srgbClr>
                    </a:outerShdw>
                  </a:effectLst>
                </a:rPr>
                <a:t>=1</a:t>
              </a:r>
              <a:r>
                <a:rPr lang="zh-CN" altLang="en-US" b="1" dirty="0">
                  <a:effectLst>
                    <a:outerShdw blurRad="38100" dist="38100" dir="2700000" algn="tl">
                      <a:srgbClr val="000000">
                        <a:alpha val="43137"/>
                      </a:srgbClr>
                    </a:outerShdw>
                  </a:effectLst>
                </a:rPr>
                <a:t>：</a:t>
              </a:r>
              <a:endParaRPr lang="en-US" b="1" dirty="0">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xmlns="" id="{F69CC749-7CA7-49FC-A495-1EB6B2411053}"/>
                </a:ext>
              </a:extLst>
            </p:cNvPr>
            <p:cNvSpPr txBox="1"/>
            <p:nvPr/>
          </p:nvSpPr>
          <p:spPr>
            <a:xfrm>
              <a:off x="1645919" y="2116549"/>
              <a:ext cx="1677726" cy="307777"/>
            </a:xfrm>
            <a:prstGeom prst="rect">
              <a:avLst/>
            </a:prstGeom>
            <a:noFill/>
          </p:spPr>
          <p:txBody>
            <a:bodyPr wrap="square" rtlCol="0">
              <a:spAutoFit/>
            </a:bodyPr>
            <a:lstStyle/>
            <a:p>
              <a:r>
                <a:rPr lang="en-US" altLang="zh-CN" b="1" dirty="0" err="1">
                  <a:effectLst>
                    <a:outerShdw blurRad="38100" dist="38100" dir="2700000" algn="tl">
                      <a:srgbClr val="000000">
                        <a:alpha val="43137"/>
                      </a:srgbClr>
                    </a:outerShdw>
                  </a:effectLst>
                </a:rPr>
                <a:t>n_jobs</a:t>
              </a:r>
              <a:r>
                <a:rPr lang="en-US" altLang="zh-CN" b="1" dirty="0">
                  <a:effectLst>
                    <a:outerShdw blurRad="38100" dist="38100" dir="2700000" algn="tl">
                      <a:srgbClr val="000000">
                        <a:alpha val="43137"/>
                      </a:srgbClr>
                    </a:outerShdw>
                  </a:effectLst>
                </a:rPr>
                <a:t>=-1</a:t>
              </a:r>
              <a:r>
                <a:rPr lang="zh-CN" altLang="en-US" b="1" dirty="0">
                  <a:effectLst>
                    <a:outerShdw blurRad="38100" dist="38100" dir="2700000" algn="tl">
                      <a:srgbClr val="000000">
                        <a:alpha val="43137"/>
                      </a:srgbClr>
                    </a:outerShdw>
                  </a:effectLst>
                </a:rPr>
                <a:t>：</a:t>
              </a:r>
              <a:endParaRPr lang="en-US"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992721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270" y="-173297"/>
            <a:ext cx="10058400" cy="1609344"/>
          </a:xfrm>
        </p:spPr>
        <p:txBody>
          <a:bodyPr>
            <a:normAutofit/>
          </a:bodyPr>
          <a:lstStyle/>
          <a:p>
            <a:r>
              <a:rPr lang="en-US" altLang="zh-CN" sz="4000" b="1" dirty="0"/>
              <a:t>Model</a:t>
            </a:r>
            <a:r>
              <a:rPr lang="en-US" sz="4000" b="1" dirty="0"/>
              <a:t> Evaluation</a:t>
            </a:r>
            <a:endParaRPr lang="en-US" dirty="0"/>
          </a:p>
        </p:txBody>
      </p:sp>
      <p:sp>
        <p:nvSpPr>
          <p:cNvPr id="5" name="TextBox 4"/>
          <p:cNvSpPr txBox="1"/>
          <p:nvPr/>
        </p:nvSpPr>
        <p:spPr>
          <a:xfrm>
            <a:off x="1072270" y="1185406"/>
            <a:ext cx="7797733" cy="307777"/>
          </a:xfrm>
          <a:prstGeom prst="rect">
            <a:avLst/>
          </a:prstGeom>
          <a:noFill/>
        </p:spPr>
        <p:txBody>
          <a:bodyPr wrap="square" rtlCol="0">
            <a:spAutoFit/>
          </a:bodyPr>
          <a:lstStyle/>
          <a:p>
            <a:r>
              <a:rPr lang="en-US" b="1" dirty="0"/>
              <a:t>R</a:t>
            </a:r>
            <a:r>
              <a:rPr lang="en-US" altLang="zh-CN" b="1" dirty="0"/>
              <a:t>aw Model Compare with Improved Model (4 Important Features with Parameters):</a:t>
            </a:r>
            <a:endParaRPr lang="en-US" dirty="0"/>
          </a:p>
        </p:txBody>
      </p:sp>
      <p:pic>
        <p:nvPicPr>
          <p:cNvPr id="10" name="Picture 9">
            <a:extLst>
              <a:ext uri="{FF2B5EF4-FFF2-40B4-BE49-F238E27FC236}">
                <a16:creationId xmlns:a16="http://schemas.microsoft.com/office/drawing/2014/main" xmlns="" id="{EC987A2C-0F4D-4FD4-86E0-E6E42E76C84A}"/>
              </a:ext>
            </a:extLst>
          </p:cNvPr>
          <p:cNvPicPr>
            <a:picLocks noChangeAspect="1"/>
          </p:cNvPicPr>
          <p:nvPr/>
        </p:nvPicPr>
        <p:blipFill>
          <a:blip r:embed="rId2"/>
          <a:stretch>
            <a:fillRect/>
          </a:stretch>
        </p:blipFill>
        <p:spPr>
          <a:xfrm>
            <a:off x="2066880" y="2144816"/>
            <a:ext cx="3457575" cy="1000125"/>
          </a:xfrm>
          <a:prstGeom prst="rect">
            <a:avLst/>
          </a:prstGeom>
        </p:spPr>
      </p:pic>
      <p:pic>
        <p:nvPicPr>
          <p:cNvPr id="15" name="Picture 14" descr="A screenshot of a cell phone&#10;&#10;Description generated with high confidence">
            <a:extLst>
              <a:ext uri="{FF2B5EF4-FFF2-40B4-BE49-F238E27FC236}">
                <a16:creationId xmlns:a16="http://schemas.microsoft.com/office/drawing/2014/main" xmlns="" id="{CF9FF075-1617-44CF-8CC0-773259D10C5E}"/>
              </a:ext>
            </a:extLst>
          </p:cNvPr>
          <p:cNvPicPr>
            <a:picLocks noChangeAspect="1"/>
          </p:cNvPicPr>
          <p:nvPr/>
        </p:nvPicPr>
        <p:blipFill>
          <a:blip r:embed="rId3"/>
          <a:stretch>
            <a:fillRect/>
          </a:stretch>
        </p:blipFill>
        <p:spPr>
          <a:xfrm>
            <a:off x="2318480" y="4658383"/>
            <a:ext cx="3524250" cy="990600"/>
          </a:xfrm>
          <a:prstGeom prst="rect">
            <a:avLst/>
          </a:prstGeom>
        </p:spPr>
      </p:pic>
      <p:sp>
        <p:nvSpPr>
          <p:cNvPr id="16" name="TextBox 15">
            <a:extLst>
              <a:ext uri="{FF2B5EF4-FFF2-40B4-BE49-F238E27FC236}">
                <a16:creationId xmlns:a16="http://schemas.microsoft.com/office/drawing/2014/main" xmlns="" id="{E16AD263-2AE7-43AF-A490-AD4024E747C4}"/>
              </a:ext>
            </a:extLst>
          </p:cNvPr>
          <p:cNvSpPr txBox="1"/>
          <p:nvPr/>
        </p:nvSpPr>
        <p:spPr>
          <a:xfrm>
            <a:off x="1072270" y="3796575"/>
            <a:ext cx="7797733" cy="307777"/>
          </a:xfrm>
          <a:prstGeom prst="rect">
            <a:avLst/>
          </a:prstGeom>
          <a:noFill/>
        </p:spPr>
        <p:txBody>
          <a:bodyPr wrap="square" rtlCol="0">
            <a:spAutoFit/>
          </a:bodyPr>
          <a:lstStyle/>
          <a:p>
            <a:r>
              <a:rPr lang="en-US" b="1" dirty="0"/>
              <a:t>Improved</a:t>
            </a:r>
            <a:r>
              <a:rPr lang="en-US" altLang="zh-CN" b="1" dirty="0"/>
              <a:t> Model Compare with Optimized Model (10 Features with Parameters):</a:t>
            </a:r>
            <a:endParaRPr lang="en-US" dirty="0"/>
          </a:p>
        </p:txBody>
      </p:sp>
    </p:spTree>
    <p:extLst>
      <p:ext uri="{BB962C8B-B14F-4D97-AF65-F5344CB8AC3E}">
        <p14:creationId xmlns:p14="http://schemas.microsoft.com/office/powerpoint/2010/main" val="624368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5080" y="2353666"/>
            <a:ext cx="4773168" cy="3818534"/>
          </a:xfrm>
          <a:prstGeom prst="rect">
            <a:avLst/>
          </a:prstGeom>
          <a:ln w="88900" cap="sq" cmpd="thickThin">
            <a:solidFill>
              <a:srgbClr val="000000"/>
            </a:solidFill>
            <a:prstDash val="solid"/>
            <a:miter lim="800000"/>
          </a:ln>
          <a:effectLst>
            <a:innerShdw blurRad="76200">
              <a:srgbClr val="000000"/>
            </a:innerShdw>
          </a:effectLst>
        </p:spPr>
      </p:pic>
      <p:sp>
        <p:nvSpPr>
          <p:cNvPr id="2" name="Title 1"/>
          <p:cNvSpPr>
            <a:spLocks noGrp="1"/>
          </p:cNvSpPr>
          <p:nvPr>
            <p:ph type="title"/>
          </p:nvPr>
        </p:nvSpPr>
        <p:spPr>
          <a:xfrm>
            <a:off x="1069848" y="484632"/>
            <a:ext cx="10058400" cy="1609344"/>
          </a:xfrm>
        </p:spPr>
        <p:txBody>
          <a:bodyPr>
            <a:normAutofit/>
          </a:bodyPr>
          <a:lstStyle/>
          <a:p>
            <a:r>
              <a:rPr lang="en-US" altLang="zh-CN" dirty="0"/>
              <a:t>Conclusion</a:t>
            </a:r>
            <a:endParaRPr lang="en-US" dirty="0"/>
          </a:p>
        </p:txBody>
      </p:sp>
      <p:sp>
        <p:nvSpPr>
          <p:cNvPr id="3" name="Content Placeholder 2"/>
          <p:cNvSpPr>
            <a:spLocks noGrp="1"/>
          </p:cNvSpPr>
          <p:nvPr>
            <p:ph idx="1"/>
          </p:nvPr>
        </p:nvSpPr>
        <p:spPr>
          <a:xfrm>
            <a:off x="848869" y="2436320"/>
            <a:ext cx="4988052" cy="4050792"/>
          </a:xfrm>
        </p:spPr>
        <p:txBody>
          <a:bodyPr>
            <a:normAutofit/>
          </a:bodyPr>
          <a:lstStyle/>
          <a:p>
            <a:r>
              <a:rPr lang="en-US" altLang="zh-CN" dirty="0"/>
              <a:t>W</a:t>
            </a:r>
            <a:r>
              <a:rPr lang="en-US" dirty="0"/>
              <a:t>e got the four important features are Age, Fare and </a:t>
            </a:r>
            <a:r>
              <a:rPr lang="en-US" dirty="0" err="1"/>
              <a:t>Sex_male</a:t>
            </a:r>
            <a:r>
              <a:rPr lang="en-US" dirty="0"/>
              <a:t>, and </a:t>
            </a:r>
            <a:r>
              <a:rPr lang="en-US" dirty="0" err="1"/>
              <a:t>Sex_female</a:t>
            </a:r>
            <a:endParaRPr lang="en-US" altLang="zh-CN" dirty="0"/>
          </a:p>
          <a:p>
            <a:endParaRPr lang="en-US" dirty="0"/>
          </a:p>
          <a:p>
            <a:r>
              <a:rPr lang="en-US" dirty="0"/>
              <a:t>We found </a:t>
            </a:r>
            <a:r>
              <a:rPr lang="en-US" dirty="0" smtClean="0"/>
              <a:t>that the Random Forest model </a:t>
            </a:r>
            <a:r>
              <a:rPr lang="en-US" dirty="0"/>
              <a:t>with 10 features and four parameters (</a:t>
            </a:r>
            <a:r>
              <a:rPr lang="en-US" dirty="0" err="1"/>
              <a:t>n_jobs</a:t>
            </a:r>
            <a:r>
              <a:rPr lang="en-US" dirty="0"/>
              <a:t>=1, </a:t>
            </a:r>
            <a:r>
              <a:rPr lang="en-US" dirty="0" err="1"/>
              <a:t>n_estimators</a:t>
            </a:r>
            <a:r>
              <a:rPr lang="en-US" dirty="0"/>
              <a:t>=100, </a:t>
            </a:r>
            <a:r>
              <a:rPr lang="en-US" dirty="0" err="1"/>
              <a:t>max_depth</a:t>
            </a:r>
            <a:r>
              <a:rPr lang="en-US" dirty="0"/>
              <a:t>=10, </a:t>
            </a:r>
            <a:r>
              <a:rPr lang="en-US" dirty="0" err="1"/>
              <a:t>min_samples_leaf</a:t>
            </a:r>
            <a:r>
              <a:rPr lang="en-US" dirty="0"/>
              <a:t>=2,) </a:t>
            </a:r>
            <a:r>
              <a:rPr lang="en-US" dirty="0" smtClean="0"/>
              <a:t>can give the best prediction of the probability of survival</a:t>
            </a:r>
            <a:endParaRPr lang="en-US" dirty="0"/>
          </a:p>
        </p:txBody>
      </p:sp>
    </p:spTree>
    <p:extLst>
      <p:ext uri="{BB962C8B-B14F-4D97-AF65-F5344CB8AC3E}">
        <p14:creationId xmlns:p14="http://schemas.microsoft.com/office/powerpoint/2010/main" val="5589881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24995" y="600085"/>
            <a:ext cx="5918200" cy="5715000"/>
          </a:xfrm>
          <a:prstGeom prst="rect">
            <a:avLst/>
          </a:prstGeom>
        </p:spPr>
      </p:pic>
      <p:sp>
        <p:nvSpPr>
          <p:cNvPr id="5" name="Shape 552"/>
          <p:cNvSpPr/>
          <p:nvPr/>
        </p:nvSpPr>
        <p:spPr>
          <a:xfrm>
            <a:off x="-842520" y="1888048"/>
            <a:ext cx="6260839" cy="1292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altLang="zh-CN" sz="3600" b="1" dirty="0">
                <a:solidFill>
                  <a:schemeClr val="dk1"/>
                </a:solidFill>
                <a:latin typeface="Garamond" panose="02020404030301010803" pitchFamily="18" charset="0"/>
                <a:ea typeface="Corben"/>
                <a:cs typeface="Corben"/>
                <a:sym typeface="Corben"/>
              </a:rPr>
              <a:t>Overview</a:t>
            </a:r>
            <a:r>
              <a:rPr lang="en-US" sz="3600" b="1" dirty="0">
                <a:solidFill>
                  <a:schemeClr val="dk1"/>
                </a:solidFill>
                <a:latin typeface="Garamond" panose="02020404030301010803" pitchFamily="18" charset="0"/>
                <a:ea typeface="Corben"/>
                <a:cs typeface="Corben"/>
                <a:sym typeface="Corben"/>
              </a:rPr>
              <a:t/>
            </a:r>
            <a:br>
              <a:rPr lang="en-US" sz="3600" b="1" dirty="0">
                <a:solidFill>
                  <a:schemeClr val="dk1"/>
                </a:solidFill>
                <a:latin typeface="Garamond" panose="02020404030301010803" pitchFamily="18" charset="0"/>
                <a:ea typeface="Corben"/>
                <a:cs typeface="Corben"/>
                <a:sym typeface="Corben"/>
              </a:rPr>
            </a:br>
            <a:endParaRPr lang="en-US" sz="3600" b="1" dirty="0">
              <a:solidFill>
                <a:schemeClr val="dk1"/>
              </a:solidFill>
              <a:latin typeface="Garamond" panose="02020404030301010803" pitchFamily="18" charset="0"/>
              <a:ea typeface="Corben"/>
              <a:cs typeface="Corben"/>
              <a:sym typeface="Corben"/>
            </a:endParaRPr>
          </a:p>
        </p:txBody>
      </p:sp>
      <p:sp>
        <p:nvSpPr>
          <p:cNvPr id="7" name="Shape 551"/>
          <p:cNvSpPr txBox="1">
            <a:spLocks noGrp="1"/>
          </p:cNvSpPr>
          <p:nvPr>
            <p:ph idx="1"/>
          </p:nvPr>
        </p:nvSpPr>
        <p:spPr>
          <a:xfrm>
            <a:off x="614267" y="2705485"/>
            <a:ext cx="5120100" cy="3609600"/>
          </a:xfrm>
          <a:prstGeom prst="rect">
            <a:avLst/>
          </a:prstGeom>
          <a:noFill/>
          <a:ln>
            <a:noFill/>
          </a:ln>
        </p:spPr>
        <p:txBody>
          <a:bodyPr wrap="square" lIns="91425" tIns="45700" rIns="91425" bIns="45700" anchor="t" anchorCtr="0">
            <a:noAutofit/>
          </a:bodyPr>
          <a:lstStyle/>
          <a:p>
            <a:pPr marL="285750" indent="-285750"/>
            <a:r>
              <a:rPr lang="en-US" altLang="zh-CN" sz="1800" dirty="0">
                <a:latin typeface="Times New Roman" panose="02020603050405020304" pitchFamily="18" charset="0"/>
                <a:ea typeface="Garamond"/>
                <a:cs typeface="Times New Roman" panose="02020603050405020304" pitchFamily="18" charset="0"/>
                <a:sym typeface="Garamond"/>
              </a:rPr>
              <a:t>Introduction</a:t>
            </a:r>
            <a:r>
              <a:rPr lang="zh-CN" altLang="en-US" sz="1800" dirty="0">
                <a:latin typeface="Times New Roman" panose="02020603050405020304" pitchFamily="18" charset="0"/>
                <a:ea typeface="Garamond"/>
                <a:cs typeface="Times New Roman" panose="02020603050405020304" pitchFamily="18" charset="0"/>
                <a:sym typeface="Garamond"/>
              </a:rPr>
              <a:t> </a:t>
            </a:r>
            <a:r>
              <a:rPr lang="en-US" altLang="zh-CN" sz="1800" dirty="0">
                <a:latin typeface="Times New Roman" panose="02020603050405020304" pitchFamily="18" charset="0"/>
                <a:ea typeface="Garamond"/>
                <a:cs typeface="Times New Roman" panose="02020603050405020304" pitchFamily="18" charset="0"/>
                <a:sym typeface="Garamond"/>
              </a:rPr>
              <a:t>of</a:t>
            </a:r>
            <a:r>
              <a:rPr lang="zh-CN" altLang="en-US" sz="1800" dirty="0">
                <a:latin typeface="Times New Roman" panose="02020603050405020304" pitchFamily="18" charset="0"/>
                <a:ea typeface="Garamond"/>
                <a:cs typeface="Times New Roman" panose="02020603050405020304" pitchFamily="18" charset="0"/>
                <a:sym typeface="Garamond"/>
              </a:rPr>
              <a:t> </a:t>
            </a:r>
            <a:r>
              <a:rPr lang="en-US" altLang="zh-CN" sz="1800" dirty="0">
                <a:latin typeface="Times New Roman" panose="02020603050405020304" pitchFamily="18" charset="0"/>
                <a:ea typeface="Garamond"/>
                <a:cs typeface="Times New Roman" panose="02020603050405020304" pitchFamily="18" charset="0"/>
                <a:sym typeface="Garamond"/>
              </a:rPr>
              <a:t>Dataset</a:t>
            </a:r>
          </a:p>
          <a:p>
            <a:pPr marL="285750" indent="-285750"/>
            <a:r>
              <a:rPr lang="en-US" altLang="zh-CN" sz="1800" dirty="0">
                <a:latin typeface="Times New Roman" panose="02020603050405020304" pitchFamily="18" charset="0"/>
                <a:ea typeface="Garamond"/>
                <a:cs typeface="Times New Roman" panose="02020603050405020304" pitchFamily="18" charset="0"/>
                <a:sym typeface="Garamond"/>
              </a:rPr>
              <a:t>Data Overview</a:t>
            </a:r>
          </a:p>
          <a:p>
            <a:pPr marL="285750" indent="-285750"/>
            <a:r>
              <a:rPr lang="en-US" altLang="zh-CN" sz="1800" dirty="0">
                <a:latin typeface="Times New Roman" panose="02020603050405020304" pitchFamily="18" charset="0"/>
                <a:ea typeface="Garamond"/>
                <a:cs typeface="Times New Roman" panose="02020603050405020304" pitchFamily="18" charset="0"/>
                <a:sym typeface="Garamond"/>
              </a:rPr>
              <a:t>Initial Data Analysis</a:t>
            </a:r>
          </a:p>
          <a:p>
            <a:pPr marL="285750" indent="-285750"/>
            <a:r>
              <a:rPr lang="en-US" altLang="zh-CN" sz="1800" dirty="0">
                <a:latin typeface="Times New Roman" panose="02020603050405020304" pitchFamily="18" charset="0"/>
                <a:ea typeface="Garamond"/>
                <a:cs typeface="Times New Roman" panose="02020603050405020304" pitchFamily="18" charset="0"/>
                <a:sym typeface="Garamond"/>
              </a:rPr>
              <a:t>Data Preprocessing</a:t>
            </a:r>
          </a:p>
          <a:p>
            <a:pPr marL="285750" indent="-285750"/>
            <a:r>
              <a:rPr lang="en-US" altLang="zh-CN" sz="1800" dirty="0">
                <a:latin typeface="Times New Roman" panose="02020603050405020304" pitchFamily="18" charset="0"/>
                <a:ea typeface="Garamond"/>
                <a:cs typeface="Times New Roman" panose="02020603050405020304" pitchFamily="18" charset="0"/>
                <a:sym typeface="Garamond"/>
              </a:rPr>
              <a:t>Model</a:t>
            </a:r>
            <a:r>
              <a:rPr lang="zh-CN" altLang="en-US" sz="1800" dirty="0">
                <a:latin typeface="Times New Roman" panose="02020603050405020304" pitchFamily="18" charset="0"/>
                <a:ea typeface="Garamond"/>
                <a:cs typeface="Times New Roman" panose="02020603050405020304" pitchFamily="18" charset="0"/>
                <a:sym typeface="Garamond"/>
              </a:rPr>
              <a:t> </a:t>
            </a:r>
            <a:endParaRPr lang="en-US" altLang="zh-CN" sz="1800" dirty="0">
              <a:latin typeface="Times New Roman" panose="02020603050405020304" pitchFamily="18" charset="0"/>
              <a:ea typeface="Garamond"/>
              <a:cs typeface="Times New Roman" panose="02020603050405020304" pitchFamily="18" charset="0"/>
              <a:sym typeface="Garamond"/>
            </a:endParaRPr>
          </a:p>
          <a:p>
            <a:pPr marL="685800" marR="0" lvl="1" indent="-228600" algn="l" rtl="0">
              <a:lnSpc>
                <a:spcPct val="90000"/>
              </a:lnSpc>
              <a:spcBef>
                <a:spcPts val="500"/>
              </a:spcBef>
              <a:buClr>
                <a:schemeClr val="dk1"/>
              </a:buClr>
              <a:buSzPct val="100000"/>
              <a:buFont typeface="Arial"/>
              <a:buNone/>
            </a:pPr>
            <a:endParaRPr sz="1500" i="0" u="none" strike="noStrike" cap="none" dirty="0">
              <a:solidFill>
                <a:schemeClr val="dk1"/>
              </a:solidFill>
              <a:latin typeface="Garamond"/>
              <a:ea typeface="Garamond"/>
              <a:cs typeface="Garamond"/>
              <a:sym typeface="Garamond"/>
            </a:endParaRPr>
          </a:p>
        </p:txBody>
      </p:sp>
    </p:spTree>
    <p:extLst>
      <p:ext uri="{BB962C8B-B14F-4D97-AF65-F5344CB8AC3E}">
        <p14:creationId xmlns:p14="http://schemas.microsoft.com/office/powerpoint/2010/main" val="706486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xmlns=""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16121" r="23911" b="2"/>
          <a:stretch/>
        </p:blipFill>
        <p:spPr>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32" name="Straight Arrow Connector 31">
            <a:extLst>
              <a:ext uri="{FF2B5EF4-FFF2-40B4-BE49-F238E27FC236}">
                <a16:creationId xmlns:a16="http://schemas.microsoft.com/office/drawing/2014/main" xmlns=""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0" y="1633269"/>
            <a:ext cx="6342379" cy="2397443"/>
          </a:xfrm>
        </p:spPr>
        <p:txBody>
          <a:bodyPr anchor="t">
            <a:normAutofit/>
          </a:bodyPr>
          <a:lstStyle/>
          <a:p>
            <a:r>
              <a:rPr lang="en-US" altLang="zh-CN" sz="3200" b="1" dirty="0">
                <a:latin typeface="Times New Roman" charset="0"/>
                <a:ea typeface="Times New Roman" charset="0"/>
                <a:cs typeface="Times New Roman" charset="0"/>
              </a:rPr>
              <a:t>Data</a:t>
            </a:r>
            <a:r>
              <a:rPr lang="zh-CN" altLang="en-US" sz="3200" b="1" dirty="0">
                <a:latin typeface="Times New Roman" charset="0"/>
                <a:ea typeface="Times New Roman" charset="0"/>
                <a:cs typeface="Times New Roman" charset="0"/>
              </a:rPr>
              <a:t> </a:t>
            </a:r>
            <a:r>
              <a:rPr lang="en-US" altLang="zh-CN" sz="3200" b="1" dirty="0">
                <a:latin typeface="Times New Roman" charset="0"/>
                <a:ea typeface="Times New Roman" charset="0"/>
                <a:cs typeface="Times New Roman" charset="0"/>
              </a:rPr>
              <a:t>Introduction</a:t>
            </a:r>
            <a:endParaRPr lang="en-US" sz="3200" b="1" dirty="0">
              <a:latin typeface="Times New Roman" charset="0"/>
              <a:ea typeface="Times New Roman" charset="0"/>
              <a:cs typeface="Times New Roman" charset="0"/>
            </a:endParaRPr>
          </a:p>
        </p:txBody>
      </p:sp>
      <p:sp>
        <p:nvSpPr>
          <p:cNvPr id="3" name="Subtitle 2"/>
          <p:cNvSpPr>
            <a:spLocks noGrp="1"/>
          </p:cNvSpPr>
          <p:nvPr>
            <p:ph type="subTitle" idx="1"/>
          </p:nvPr>
        </p:nvSpPr>
        <p:spPr>
          <a:xfrm>
            <a:off x="414022" y="5229438"/>
            <a:ext cx="5681978" cy="1499975"/>
          </a:xfrm>
        </p:spPr>
        <p:txBody>
          <a:bodyPr anchor="b">
            <a:noAutofit/>
          </a:bodyPr>
          <a:lstStyle/>
          <a:p>
            <a:pPr algn="l" fontAlgn="base"/>
            <a:r>
              <a:rPr lang="en-US" sz="1600" dirty="0">
                <a:latin typeface="Times New Roman" charset="0"/>
                <a:ea typeface="Times New Roman" charset="0"/>
                <a:cs typeface="Times New Roman" charset="0"/>
              </a:rPr>
              <a:t> </a:t>
            </a:r>
          </a:p>
          <a:p>
            <a:pPr algn="l" fontAlgn="base"/>
            <a:endParaRPr lang="en-US" sz="1600" dirty="0">
              <a:latin typeface="Times New Roman" charset="0"/>
              <a:ea typeface="Times New Roman" charset="0"/>
              <a:cs typeface="Times New Roman" charset="0"/>
            </a:endParaRPr>
          </a:p>
          <a:p>
            <a:pPr algn="l" fontAlgn="base"/>
            <a:r>
              <a:rPr lang="en-US" altLang="zh-CN" sz="2000" dirty="0">
                <a:latin typeface="Times New Roman" charset="0"/>
                <a:ea typeface="Times New Roman" charset="0"/>
                <a:cs typeface="Times New Roman" charset="0"/>
              </a:rPr>
              <a:t>Limitation:</a:t>
            </a:r>
          </a:p>
          <a:p>
            <a:pPr marL="228600" indent="-228600" algn="l" fontAlgn="base">
              <a:buFont typeface="Arial" charset="0"/>
              <a:buChar char="•"/>
            </a:pPr>
            <a:r>
              <a:rPr lang="en-US" sz="1600" dirty="0">
                <a:latin typeface="Times New Roman" charset="0"/>
                <a:ea typeface="Times New Roman" charset="0"/>
                <a:cs typeface="Times New Roman" charset="0"/>
              </a:rPr>
              <a:t>The first limitation of our dataset is that several values are missing</a:t>
            </a:r>
          </a:p>
          <a:p>
            <a:pPr marL="228600" indent="-228600" algn="l" fontAlgn="base">
              <a:buFont typeface="Arial" charset="0"/>
              <a:buChar char="•"/>
            </a:pPr>
            <a:r>
              <a:rPr lang="en-US" sz="1600" dirty="0">
                <a:latin typeface="Times New Roman" charset="0"/>
                <a:ea typeface="Times New Roman" charset="0"/>
                <a:cs typeface="Times New Roman" charset="0"/>
              </a:rPr>
              <a:t>The second limitation is the sample size is relatively small</a:t>
            </a:r>
            <a:r>
              <a:rPr lang="zh-CN" altLang="en-US"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since</a:t>
            </a:r>
            <a:r>
              <a:rPr lang="zh-CN" altLang="en-US"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we</a:t>
            </a:r>
            <a:r>
              <a:rPr lang="zh-CN" altLang="en-US"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just</a:t>
            </a:r>
            <a:r>
              <a:rPr lang="zh-CN" altLang="en-US"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use</a:t>
            </a:r>
            <a:r>
              <a:rPr lang="zh-CN" altLang="en-US" sz="1600" dirty="0">
                <a:latin typeface="Times New Roman" charset="0"/>
                <a:ea typeface="Times New Roman" charset="0"/>
                <a:cs typeface="Times New Roman" charset="0"/>
              </a:rPr>
              <a:t> </a:t>
            </a:r>
            <a:r>
              <a:rPr lang="en-US" altLang="zh-CN" sz="1600" dirty="0">
                <a:latin typeface="Times New Roman" charset="0"/>
                <a:ea typeface="Times New Roman" charset="0"/>
                <a:cs typeface="Times New Roman" charset="0"/>
              </a:rPr>
              <a:t>the</a:t>
            </a:r>
            <a:r>
              <a:rPr lang="zh-CN" altLang="en-US" sz="1600" dirty="0">
                <a:latin typeface="Times New Roman" charset="0"/>
                <a:ea typeface="Times New Roman" charset="0"/>
                <a:cs typeface="Times New Roman" charset="0"/>
              </a:rPr>
              <a:t> </a:t>
            </a:r>
            <a:r>
              <a:rPr lang="en-US" sz="1600" dirty="0">
                <a:latin typeface="Times New Roman" charset="0"/>
                <a:ea typeface="Times New Roman" charset="0"/>
                <a:cs typeface="Times New Roman" charset="0"/>
              </a:rPr>
              <a:t>training set</a:t>
            </a:r>
          </a:p>
        </p:txBody>
      </p:sp>
      <p:sp>
        <p:nvSpPr>
          <p:cNvPr id="7" name="TextBox 6">
            <a:extLst>
              <a:ext uri="{FF2B5EF4-FFF2-40B4-BE49-F238E27FC236}">
                <a16:creationId xmlns:a16="http://schemas.microsoft.com/office/drawing/2014/main" xmlns="" id="{F684D7AF-0267-442B-80E9-BD05FD0EC90B}"/>
              </a:ext>
            </a:extLst>
          </p:cNvPr>
          <p:cNvSpPr txBox="1"/>
          <p:nvPr/>
        </p:nvSpPr>
        <p:spPr>
          <a:xfrm>
            <a:off x="580999" y="2656043"/>
            <a:ext cx="4913351" cy="2246769"/>
          </a:xfrm>
          <a:prstGeom prst="rect">
            <a:avLst/>
          </a:prstGeom>
          <a:noFill/>
        </p:spPr>
        <p:txBody>
          <a:bodyPr wrap="square" rtlCol="0">
            <a:spAutoFit/>
          </a:bodyPr>
          <a:lstStyle/>
          <a:p>
            <a:r>
              <a:rPr lang="en-US" altLang="zh-CN" dirty="0">
                <a:latin typeface="Times New Roman" panose="02020603050405020304" pitchFamily="18" charset="0"/>
                <a:ea typeface="Times New Roman" charset="0"/>
                <a:cs typeface="Times New Roman" panose="02020603050405020304" pitchFamily="18" charset="0"/>
              </a:rPr>
              <a:t>Background: </a:t>
            </a:r>
            <a:r>
              <a:rPr lang="en-US" dirty="0">
                <a:latin typeface="Times New Roman" panose="02020603050405020304" pitchFamily="18" charset="0"/>
                <a:cs typeface="Times New Roman" panose="02020603050405020304" pitchFamily="18" charset="0"/>
              </a:rPr>
              <a:t>The sinking of the Titanic is one of the most infamous shipwrecks in history. On April 15, 1912, during her maiden voyage, the Titanic sank after colliding with an iceberg, causing 1502 death out of 2224 passengers and crew. </a:t>
            </a:r>
            <a:endParaRPr lang="en-US" altLang="zh-CN" dirty="0">
              <a:latin typeface="Times New Roman" panose="02020603050405020304" pitchFamily="18" charset="0"/>
              <a:ea typeface="Times New Roman" charset="0"/>
              <a:cs typeface="Times New Roman" panose="02020603050405020304" pitchFamily="18" charset="0"/>
            </a:endParaRPr>
          </a:p>
          <a:p>
            <a:r>
              <a:rPr lang="en-US" altLang="zh-CN" dirty="0">
                <a:latin typeface="Times New Roman" panose="02020603050405020304" pitchFamily="18" charset="0"/>
                <a:ea typeface="Times New Roman" charset="0"/>
                <a:cs typeface="Times New Roman" panose="02020603050405020304" pitchFamily="18" charset="0"/>
              </a:rPr>
              <a:t>Our</a:t>
            </a:r>
            <a:r>
              <a:rPr lang="zh-CN" altLang="en-US" dirty="0">
                <a:latin typeface="Times New Roman" panose="02020603050405020304" pitchFamily="18" charset="0"/>
                <a:ea typeface="Times New Roman" charset="0"/>
                <a:cs typeface="Times New Roman" panose="02020603050405020304" pitchFamily="18" charset="0"/>
              </a:rPr>
              <a:t> </a:t>
            </a:r>
            <a:r>
              <a:rPr lang="en-US" altLang="zh-CN" dirty="0">
                <a:latin typeface="Times New Roman" panose="02020603050405020304" pitchFamily="18" charset="0"/>
                <a:ea typeface="Times New Roman" charset="0"/>
                <a:cs typeface="Times New Roman" panose="02020603050405020304" pitchFamily="18" charset="0"/>
              </a:rPr>
              <a:t>dataset:</a:t>
            </a:r>
            <a:r>
              <a:rPr lang="zh-CN" altLang="en-US" dirty="0">
                <a:latin typeface="Times New Roman" panose="02020603050405020304" pitchFamily="18" charset="0"/>
                <a:ea typeface="Times New Roman" charset="0"/>
                <a:cs typeface="Times New Roman" panose="02020603050405020304" pitchFamily="18" charset="0"/>
              </a:rPr>
              <a:t> </a:t>
            </a:r>
            <a:endParaRPr lang="en-US" altLang="zh-CN" dirty="0">
              <a:latin typeface="Times New Roman" panose="02020603050405020304" pitchFamily="18" charset="0"/>
              <a:ea typeface="Times New Roman"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ea typeface="Times New Roman" charset="0"/>
                <a:cs typeface="Times New Roman" panose="02020603050405020304" pitchFamily="18" charset="0"/>
              </a:rPr>
              <a:t>Comes</a:t>
            </a:r>
            <a:r>
              <a:rPr lang="zh-CN" altLang="en-US" dirty="0">
                <a:latin typeface="Times New Roman" panose="02020603050405020304" pitchFamily="18" charset="0"/>
                <a:ea typeface="Times New Roman" charset="0"/>
                <a:cs typeface="Times New Roman" panose="02020603050405020304" pitchFamily="18" charset="0"/>
              </a:rPr>
              <a:t> </a:t>
            </a:r>
            <a:r>
              <a:rPr lang="en-US" altLang="zh-CN" dirty="0">
                <a:latin typeface="Times New Roman" panose="02020603050405020304" pitchFamily="18" charset="0"/>
                <a:ea typeface="Times New Roman" charset="0"/>
                <a:cs typeface="Times New Roman" panose="02020603050405020304" pitchFamily="18" charset="0"/>
              </a:rPr>
              <a:t>from</a:t>
            </a:r>
            <a:r>
              <a:rPr lang="zh-CN" altLang="en-US" dirty="0">
                <a:latin typeface="Times New Roman" panose="02020603050405020304" pitchFamily="18" charset="0"/>
                <a:ea typeface="Times New Roman" charset="0"/>
                <a:cs typeface="Times New Roman" panose="02020603050405020304" pitchFamily="18" charset="0"/>
              </a:rPr>
              <a:t> </a:t>
            </a:r>
            <a:r>
              <a:rPr lang="en-US" altLang="zh-CN" dirty="0">
                <a:latin typeface="Times New Roman" panose="02020603050405020304" pitchFamily="18" charset="0"/>
                <a:ea typeface="Times New Roman" charset="0"/>
                <a:cs typeface="Times New Roman" panose="02020603050405020304" pitchFamily="18" charset="0"/>
              </a:rPr>
              <a:t>Kaggle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worked with the training set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Contains the data of 891 Titanic passengers. Specifically, there are 577 females, and 314 males in this dataset. </a:t>
            </a:r>
            <a:endParaRPr lang="en-US" altLang="zh-CN" dirty="0">
              <a:latin typeface="Times New Roman" panose="02020603050405020304" pitchFamily="18" charset="0"/>
              <a:ea typeface="Times New Roman"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24275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58817" y="852071"/>
            <a:ext cx="7030647" cy="896694"/>
          </a:xfrm>
        </p:spPr>
        <p:txBody>
          <a:bodyPr>
            <a:normAutofit fontScale="90000"/>
          </a:bodyPr>
          <a:lstStyle/>
          <a:p>
            <a:pPr algn="ctr"/>
            <a:r>
              <a:rPr lang="en-US" altLang="zh-CN" sz="3600" b="1" dirty="0">
                <a:latin typeface="Algerian" panose="04020705040A02060702" pitchFamily="82" charset="0"/>
                <a:ea typeface="Abadi MT Condensed Extra Bold" charset="0"/>
                <a:cs typeface="Abadi MT Condensed Extra Bold" charset="0"/>
                <a:sym typeface="Garamond"/>
              </a:rPr>
              <a:t>Data Overview</a:t>
            </a:r>
            <a:r>
              <a:rPr lang="en-US" altLang="zh-CN" dirty="0">
                <a:latin typeface="Garamond"/>
                <a:ea typeface="Garamond"/>
                <a:cs typeface="Garamond"/>
                <a:sym typeface="Garamond"/>
              </a:rPr>
              <a:t/>
            </a:r>
            <a:br>
              <a:rPr lang="en-US" altLang="zh-CN" dirty="0">
                <a:latin typeface="Garamond"/>
                <a:ea typeface="Garamond"/>
                <a:cs typeface="Garamond"/>
                <a:sym typeface="Garamond"/>
              </a:rPr>
            </a:br>
            <a:r>
              <a:rPr lang="zh-CN" altLang="en-US" dirty="0"/>
              <a:t> </a:t>
            </a:r>
            <a:endParaRPr lang="en-US" dirty="0"/>
          </a:p>
        </p:txBody>
      </p:sp>
      <p:sp>
        <p:nvSpPr>
          <p:cNvPr id="3" name="Subtitle 2"/>
          <p:cNvSpPr>
            <a:spLocks noGrp="1"/>
          </p:cNvSpPr>
          <p:nvPr>
            <p:ph type="subTitle" idx="1"/>
          </p:nvPr>
        </p:nvSpPr>
        <p:spPr>
          <a:xfrm>
            <a:off x="3217334" y="2164926"/>
            <a:ext cx="6434665" cy="3128424"/>
          </a:xfrm>
        </p:spPr>
        <p:txBody>
          <a:bodyPr>
            <a:normAutofit/>
          </a:bodyPr>
          <a:lstStyle/>
          <a:p>
            <a:pPr algn="l"/>
            <a:endParaRPr lang="en-US" dirty="0"/>
          </a:p>
          <a:p>
            <a:pPr algn="l"/>
            <a:endParaRPr lang="en-US" dirty="0"/>
          </a:p>
          <a:p>
            <a:pPr algn="l"/>
            <a:r>
              <a:rPr lang="en-US" dirty="0"/>
              <a:t/>
            </a:r>
            <a:br>
              <a:rPr lang="en-US" dirty="0"/>
            </a:br>
            <a:endParaRPr lang="en-US" dirty="0"/>
          </a:p>
          <a:p>
            <a:pPr algn="l"/>
            <a:r>
              <a:rPr lang="zh-CN" altLang="en-US" dirty="0"/>
              <a:t> </a:t>
            </a:r>
            <a:r>
              <a:rPr lang="en-US" dirty="0"/>
              <a:t/>
            </a:r>
            <a:br>
              <a:rPr lang="en-US" dirty="0"/>
            </a:br>
            <a:endParaRPr lang="en-US" dirty="0"/>
          </a:p>
          <a:p>
            <a:pPr algn="l"/>
            <a:endParaRPr lang="en-US" dirty="0"/>
          </a:p>
        </p:txBody>
      </p:sp>
      <p:grpSp>
        <p:nvGrpSpPr>
          <p:cNvPr id="7" name="Group 6">
            <a:extLst>
              <a:ext uri="{FF2B5EF4-FFF2-40B4-BE49-F238E27FC236}">
                <a16:creationId xmlns:a16="http://schemas.microsoft.com/office/drawing/2014/main" xmlns="" id="{EE423BC0-33C7-4C00-9F49-A548C6E7414F}"/>
              </a:ext>
            </a:extLst>
          </p:cNvPr>
          <p:cNvGrpSpPr/>
          <p:nvPr/>
        </p:nvGrpSpPr>
        <p:grpSpPr>
          <a:xfrm>
            <a:off x="4493471" y="4240017"/>
            <a:ext cx="7376011" cy="2332233"/>
            <a:chOff x="2241698" y="1116303"/>
            <a:chExt cx="7376011" cy="1927191"/>
          </a:xfrm>
        </p:grpSpPr>
        <p:sp>
          <p:nvSpPr>
            <p:cNvPr id="5" name="Content Placeholder 2">
              <a:extLst>
                <a:ext uri="{FF2B5EF4-FFF2-40B4-BE49-F238E27FC236}">
                  <a16:creationId xmlns:a16="http://schemas.microsoft.com/office/drawing/2014/main" xmlns="" id="{2C39206A-35FD-4592-BEC2-1AAA0BFCFC09}"/>
                </a:ext>
              </a:extLst>
            </p:cNvPr>
            <p:cNvSpPr txBox="1">
              <a:spLocks/>
            </p:cNvSpPr>
            <p:nvPr/>
          </p:nvSpPr>
          <p:spPr>
            <a:xfrm>
              <a:off x="2241698" y="1116303"/>
              <a:ext cx="3854302" cy="1927191"/>
            </a:xfrm>
            <a:prstGeom prst="rect">
              <a:avLst/>
            </a:prstGeom>
          </p:spPr>
          <p:txBody>
            <a:bodyPr vert="horz" lIns="91440" tIns="45720" rIns="91440" bIns="45720" rtlCol="0" anchor="t">
              <a:normAutofit fontScale="92500" lnSpcReduction="10000"/>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US" sz="1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Dictionary</a:t>
              </a:r>
              <a:r>
                <a:rPr lang="en-US" altLang="zh-CN" sz="1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lvl="1" algn="l"/>
              <a:r>
                <a:rPr lang="en-US" sz="1600" dirty="0">
                  <a:solidFill>
                    <a:schemeClr val="tx1"/>
                  </a:solidFill>
                  <a:latin typeface="Times New Roman" panose="02020603050405020304" pitchFamily="18" charset="0"/>
                  <a:ea typeface="Times New Roman" charset="0"/>
                  <a:cs typeface="Times New Roman" panose="02020603050405020304" pitchFamily="18" charset="0"/>
                </a:rPr>
                <a:t>Surviva</a:t>
              </a:r>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l:</a:t>
              </a:r>
              <a:r>
                <a:rPr lang="zh-CN" altLang="en-US" sz="1600" dirty="0">
                  <a:solidFill>
                    <a:schemeClr val="tx1"/>
                  </a:solidFill>
                  <a:latin typeface="Times New Roman" panose="02020603050405020304" pitchFamily="18" charset="0"/>
                  <a:ea typeface="Times New Roman" charset="0"/>
                  <a:cs typeface="Times New Roman" panose="02020603050405020304" pitchFamily="18" charset="0"/>
                </a:rPr>
                <a:t> </a:t>
              </a:r>
              <a:r>
                <a:rPr lang="en-US" sz="1600" dirty="0">
                  <a:solidFill>
                    <a:schemeClr val="tx1"/>
                  </a:solidFill>
                  <a:latin typeface="Times New Roman" panose="02020603050405020304" pitchFamily="18" charset="0"/>
                  <a:ea typeface="Times New Roman" charset="0"/>
                  <a:cs typeface="Times New Roman" panose="02020603050405020304" pitchFamily="18" charset="0"/>
                </a:rPr>
                <a:t>Survival</a:t>
              </a:r>
              <a:r>
                <a:rPr lang="zh-CN" altLang="en-US" sz="1600" dirty="0">
                  <a:solidFill>
                    <a:schemeClr val="tx1"/>
                  </a:solidFill>
                  <a:latin typeface="Times New Roman" panose="02020603050405020304" pitchFamily="18" charset="0"/>
                  <a:ea typeface="Times New Roman" charset="0"/>
                  <a:cs typeface="Times New Roman" panose="02020603050405020304" pitchFamily="18" charset="0"/>
                </a:rPr>
                <a:t>                                                      </a:t>
              </a:r>
              <a:endParaRPr lang="en-US" sz="1600" dirty="0">
                <a:solidFill>
                  <a:schemeClr val="tx1"/>
                </a:solidFill>
                <a:latin typeface="Times New Roman" panose="02020603050405020304" pitchFamily="18" charset="0"/>
                <a:ea typeface="Times New Roman" charset="0"/>
                <a:cs typeface="Times New Roman" panose="02020603050405020304" pitchFamily="18" charset="0"/>
              </a:endParaRPr>
            </a:p>
            <a:p>
              <a:pPr lvl="1" algn="l"/>
              <a:r>
                <a:rPr lang="en-US" sz="1600" dirty="0" err="1">
                  <a:solidFill>
                    <a:schemeClr val="tx1"/>
                  </a:solidFill>
                  <a:latin typeface="Times New Roman" panose="02020603050405020304" pitchFamily="18" charset="0"/>
                  <a:ea typeface="Times New Roman" charset="0"/>
                  <a:cs typeface="Times New Roman" panose="02020603050405020304" pitchFamily="18" charset="0"/>
                </a:rPr>
                <a:t>Pclass</a:t>
              </a:r>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a:t>
              </a:r>
              <a:r>
                <a:rPr lang="zh-CN" altLang="en-US" sz="1600" dirty="0">
                  <a:solidFill>
                    <a:schemeClr val="tx1"/>
                  </a:solidFill>
                  <a:latin typeface="Times New Roman" panose="02020603050405020304" pitchFamily="18" charset="0"/>
                  <a:ea typeface="Times New Roman" charset="0"/>
                  <a:cs typeface="Times New Roman" panose="02020603050405020304" pitchFamily="18" charset="0"/>
                </a:rPr>
                <a:t> </a:t>
              </a:r>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Ticket</a:t>
              </a:r>
              <a:r>
                <a:rPr lang="zh-CN" altLang="en-US" sz="1600" dirty="0">
                  <a:solidFill>
                    <a:schemeClr val="tx1"/>
                  </a:solidFill>
                  <a:latin typeface="Times New Roman" panose="02020603050405020304" pitchFamily="18" charset="0"/>
                  <a:ea typeface="Times New Roman" charset="0"/>
                  <a:cs typeface="Times New Roman" panose="02020603050405020304" pitchFamily="18" charset="0"/>
                </a:rPr>
                <a:t> </a:t>
              </a:r>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class</a:t>
              </a:r>
            </a:p>
            <a:p>
              <a:pPr lvl="1" algn="l"/>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Sex:</a:t>
              </a:r>
              <a:r>
                <a:rPr lang="zh-CN" altLang="en-US" sz="1600" dirty="0">
                  <a:solidFill>
                    <a:schemeClr val="tx1"/>
                  </a:solidFill>
                  <a:latin typeface="Times New Roman" panose="02020603050405020304" pitchFamily="18" charset="0"/>
                  <a:ea typeface="Times New Roman" charset="0"/>
                  <a:cs typeface="Times New Roman" panose="02020603050405020304" pitchFamily="18" charset="0"/>
                </a:rPr>
                <a:t> </a:t>
              </a:r>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sex</a:t>
              </a:r>
            </a:p>
            <a:p>
              <a:pPr lvl="1" algn="l"/>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Age:</a:t>
              </a:r>
              <a:r>
                <a:rPr lang="zh-CN" altLang="en-US" sz="1600" dirty="0">
                  <a:solidFill>
                    <a:schemeClr val="tx1"/>
                  </a:solidFill>
                  <a:latin typeface="Times New Roman" panose="02020603050405020304" pitchFamily="18" charset="0"/>
                  <a:ea typeface="Times New Roman" charset="0"/>
                  <a:cs typeface="Times New Roman" panose="02020603050405020304" pitchFamily="18" charset="0"/>
                </a:rPr>
                <a:t> </a:t>
              </a:r>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Age</a:t>
              </a:r>
              <a:r>
                <a:rPr lang="zh-CN" altLang="en-US" sz="1600" dirty="0">
                  <a:solidFill>
                    <a:schemeClr val="tx1"/>
                  </a:solidFill>
                  <a:latin typeface="Times New Roman" panose="02020603050405020304" pitchFamily="18" charset="0"/>
                  <a:ea typeface="Times New Roman" charset="0"/>
                  <a:cs typeface="Times New Roman" panose="02020603050405020304" pitchFamily="18" charset="0"/>
                </a:rPr>
                <a:t> </a:t>
              </a:r>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in</a:t>
              </a:r>
              <a:r>
                <a:rPr lang="zh-CN" altLang="en-US" sz="1600" dirty="0">
                  <a:solidFill>
                    <a:schemeClr val="tx1"/>
                  </a:solidFill>
                  <a:latin typeface="Times New Roman" panose="02020603050405020304" pitchFamily="18" charset="0"/>
                  <a:ea typeface="Times New Roman" charset="0"/>
                  <a:cs typeface="Times New Roman" panose="02020603050405020304" pitchFamily="18" charset="0"/>
                </a:rPr>
                <a:t> </a:t>
              </a:r>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years</a:t>
              </a:r>
            </a:p>
            <a:p>
              <a:pPr lvl="1" algn="l"/>
              <a:r>
                <a:rPr lang="en-US" sz="1600" dirty="0" err="1">
                  <a:solidFill>
                    <a:schemeClr val="tx1"/>
                  </a:solidFill>
                  <a:latin typeface="Times New Roman" panose="02020603050405020304" pitchFamily="18" charset="0"/>
                  <a:ea typeface="Times New Roman" charset="0"/>
                  <a:cs typeface="Times New Roman" panose="02020603050405020304" pitchFamily="18" charset="0"/>
                </a:rPr>
                <a:t>Sibsp</a:t>
              </a:r>
              <a:r>
                <a:rPr lang="en-US" altLang="zh-CN" sz="1600" dirty="0">
                  <a:solidFill>
                    <a:schemeClr val="tx1"/>
                  </a:solidFill>
                  <a:latin typeface="Times New Roman" panose="02020603050405020304" pitchFamily="18" charset="0"/>
                  <a:ea typeface="Times New Roman" charset="0"/>
                  <a:cs typeface="Times New Roman" panose="02020603050405020304" pitchFamily="18" charset="0"/>
                </a:rPr>
                <a:t>:</a:t>
              </a:r>
              <a:r>
                <a:rPr lang="zh-CN" altLang="en-US" sz="1600" dirty="0">
                  <a:solidFill>
                    <a:schemeClr val="tx1"/>
                  </a:solidFill>
                  <a:latin typeface="Times New Roman" panose="02020603050405020304" pitchFamily="18" charset="0"/>
                  <a:ea typeface="Times New Roman" charset="0"/>
                  <a:cs typeface="Times New Roman" panose="02020603050405020304" pitchFamily="18" charset="0"/>
                </a:rPr>
                <a:t> </a:t>
              </a:r>
              <a:r>
                <a:rPr lang="en-US" sz="1600" dirty="0">
                  <a:solidFill>
                    <a:schemeClr val="tx1"/>
                  </a:solidFill>
                  <a:latin typeface="Times New Roman" panose="02020603050405020304" pitchFamily="18" charset="0"/>
                  <a:ea typeface="Times New Roman" charset="0"/>
                  <a:cs typeface="Times New Roman" panose="02020603050405020304" pitchFamily="18" charset="0"/>
                </a:rPr>
                <a:t># of siblings / spouses aboard the Titanic</a:t>
              </a:r>
              <a:endParaRPr lang="en-US" altLang="zh-CN" sz="1600" dirty="0">
                <a:solidFill>
                  <a:schemeClr val="tx1"/>
                </a:solidFill>
                <a:latin typeface="Times New Roman" panose="02020603050405020304" pitchFamily="18" charset="0"/>
                <a:ea typeface="Times New Roman" charset="0"/>
                <a:cs typeface="Times New Roman" panose="02020603050405020304" pitchFamily="18" charset="0"/>
              </a:endParaRPr>
            </a:p>
            <a:p>
              <a:pPr lvl="1"/>
              <a:endParaRPr lang="en-US" sz="1200" dirty="0">
                <a:latin typeface="Times New Roman" charset="0"/>
                <a:ea typeface="Times New Roman" charset="0"/>
                <a:cs typeface="Times New Roman" charset="0"/>
              </a:endParaRPr>
            </a:p>
          </p:txBody>
        </p:sp>
        <p:sp>
          <p:nvSpPr>
            <p:cNvPr id="6" name="Content Placeholder 2">
              <a:extLst>
                <a:ext uri="{FF2B5EF4-FFF2-40B4-BE49-F238E27FC236}">
                  <a16:creationId xmlns:a16="http://schemas.microsoft.com/office/drawing/2014/main" xmlns="" id="{5703F5C6-540E-40D4-8F1A-3A63A5D7240D}"/>
                </a:ext>
              </a:extLst>
            </p:cNvPr>
            <p:cNvSpPr txBox="1">
              <a:spLocks/>
            </p:cNvSpPr>
            <p:nvPr/>
          </p:nvSpPr>
          <p:spPr>
            <a:xfrm>
              <a:off x="5763407" y="1490910"/>
              <a:ext cx="3854302" cy="1489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Font typeface="Arial"/>
                <a:buNone/>
              </a:pPr>
              <a:r>
                <a:rPr lang="en-US" sz="1500" dirty="0">
                  <a:latin typeface="Times New Roman" charset="0"/>
                  <a:ea typeface="Times New Roman" charset="0"/>
                  <a:cs typeface="Times New Roman" charset="0"/>
                </a:rPr>
                <a:t>Parch</a:t>
              </a:r>
              <a:r>
                <a:rPr lang="en-US" altLang="zh-CN" sz="1500" dirty="0">
                  <a:latin typeface="Times New Roman" charset="0"/>
                  <a:ea typeface="Times New Roman" charset="0"/>
                  <a:cs typeface="Times New Roman" charset="0"/>
                </a:rPr>
                <a:t>:</a:t>
              </a:r>
              <a:r>
                <a:rPr lang="en-US" sz="1500" dirty="0">
                  <a:latin typeface="Times New Roman" charset="0"/>
                  <a:ea typeface="Times New Roman" charset="0"/>
                  <a:cs typeface="Times New Roman" charset="0"/>
                </a:rPr>
                <a:t> # of parents / children aboard the Titanic</a:t>
              </a:r>
            </a:p>
            <a:p>
              <a:pPr marL="457200" lvl="1" indent="0">
                <a:buFont typeface="Arial"/>
                <a:buNone/>
              </a:pPr>
              <a:r>
                <a:rPr lang="en-US" altLang="zh-CN" sz="1500" dirty="0">
                  <a:latin typeface="Times New Roman" charset="0"/>
                  <a:ea typeface="Times New Roman" charset="0"/>
                  <a:cs typeface="Times New Roman" charset="0"/>
                </a:rPr>
                <a:t>Ticket:</a:t>
              </a:r>
              <a:r>
                <a:rPr lang="zh-CN" altLang="en-US" sz="1500" dirty="0">
                  <a:latin typeface="Times New Roman" charset="0"/>
                  <a:ea typeface="Times New Roman" charset="0"/>
                  <a:cs typeface="Times New Roman" charset="0"/>
                </a:rPr>
                <a:t> </a:t>
              </a:r>
              <a:r>
                <a:rPr lang="en-US" altLang="zh-CN" sz="1500" dirty="0">
                  <a:latin typeface="Times New Roman" charset="0"/>
                  <a:ea typeface="Times New Roman" charset="0"/>
                  <a:cs typeface="Times New Roman" charset="0"/>
                </a:rPr>
                <a:t>ticket</a:t>
              </a:r>
              <a:r>
                <a:rPr lang="zh-CN" altLang="en-US" sz="1500" dirty="0">
                  <a:latin typeface="Times New Roman" charset="0"/>
                  <a:ea typeface="Times New Roman" charset="0"/>
                  <a:cs typeface="Times New Roman" charset="0"/>
                </a:rPr>
                <a:t> </a:t>
              </a:r>
              <a:r>
                <a:rPr lang="en-US" altLang="zh-CN" sz="1500" dirty="0">
                  <a:latin typeface="Times New Roman" charset="0"/>
                  <a:ea typeface="Times New Roman" charset="0"/>
                  <a:cs typeface="Times New Roman" charset="0"/>
                </a:rPr>
                <a:t>number</a:t>
              </a:r>
            </a:p>
            <a:p>
              <a:pPr marL="457200" lvl="1" indent="0">
                <a:buFont typeface="Arial"/>
                <a:buNone/>
              </a:pPr>
              <a:r>
                <a:rPr lang="en-US" altLang="zh-CN" sz="1500" dirty="0">
                  <a:latin typeface="Times New Roman" charset="0"/>
                  <a:ea typeface="Times New Roman" charset="0"/>
                  <a:cs typeface="Times New Roman" charset="0"/>
                </a:rPr>
                <a:t>Fare:</a:t>
              </a:r>
              <a:r>
                <a:rPr lang="zh-CN" altLang="en-US" sz="1500" dirty="0">
                  <a:latin typeface="Times New Roman" charset="0"/>
                  <a:ea typeface="Times New Roman" charset="0"/>
                  <a:cs typeface="Times New Roman" charset="0"/>
                </a:rPr>
                <a:t> </a:t>
              </a:r>
              <a:r>
                <a:rPr lang="en-US" altLang="zh-CN" sz="1500" dirty="0">
                  <a:latin typeface="Times New Roman" charset="0"/>
                  <a:ea typeface="Times New Roman" charset="0"/>
                  <a:cs typeface="Times New Roman" charset="0"/>
                </a:rPr>
                <a:t>passenger</a:t>
              </a:r>
              <a:r>
                <a:rPr lang="zh-CN" altLang="en-US" sz="1500" dirty="0">
                  <a:latin typeface="Times New Roman" charset="0"/>
                  <a:ea typeface="Times New Roman" charset="0"/>
                  <a:cs typeface="Times New Roman" charset="0"/>
                </a:rPr>
                <a:t> </a:t>
              </a:r>
              <a:r>
                <a:rPr lang="en-US" altLang="zh-CN" sz="1500" dirty="0">
                  <a:latin typeface="Times New Roman" charset="0"/>
                  <a:ea typeface="Times New Roman" charset="0"/>
                  <a:cs typeface="Times New Roman" charset="0"/>
                </a:rPr>
                <a:t>fare</a:t>
              </a:r>
            </a:p>
            <a:p>
              <a:pPr marL="457200" lvl="1" indent="0">
                <a:buFont typeface="Arial"/>
                <a:buNone/>
              </a:pPr>
              <a:r>
                <a:rPr lang="en-US" altLang="zh-CN" sz="1500" dirty="0">
                  <a:latin typeface="Times New Roman" charset="0"/>
                  <a:ea typeface="Times New Roman" charset="0"/>
                  <a:cs typeface="Times New Roman" charset="0"/>
                </a:rPr>
                <a:t>Cabin:</a:t>
              </a:r>
              <a:r>
                <a:rPr lang="zh-CN" altLang="en-US" sz="1500" dirty="0">
                  <a:latin typeface="Times New Roman" charset="0"/>
                  <a:ea typeface="Times New Roman" charset="0"/>
                  <a:cs typeface="Times New Roman" charset="0"/>
                </a:rPr>
                <a:t> </a:t>
              </a:r>
              <a:r>
                <a:rPr lang="en-US" altLang="zh-CN" sz="1500" dirty="0">
                  <a:latin typeface="Times New Roman" charset="0"/>
                  <a:ea typeface="Times New Roman" charset="0"/>
                  <a:cs typeface="Times New Roman" charset="0"/>
                </a:rPr>
                <a:t>cabin</a:t>
              </a:r>
              <a:r>
                <a:rPr lang="zh-CN" altLang="en-US" sz="1500" dirty="0">
                  <a:latin typeface="Times New Roman" charset="0"/>
                  <a:ea typeface="Times New Roman" charset="0"/>
                  <a:cs typeface="Times New Roman" charset="0"/>
                </a:rPr>
                <a:t> </a:t>
              </a:r>
              <a:r>
                <a:rPr lang="en-US" altLang="zh-CN" sz="1500" dirty="0">
                  <a:latin typeface="Times New Roman" charset="0"/>
                  <a:ea typeface="Times New Roman" charset="0"/>
                  <a:cs typeface="Times New Roman" charset="0"/>
                </a:rPr>
                <a:t>number</a:t>
              </a:r>
            </a:p>
            <a:p>
              <a:pPr marL="457200" lvl="1" indent="0">
                <a:buFont typeface="Arial"/>
                <a:buNone/>
              </a:pPr>
              <a:r>
                <a:rPr lang="en-US" altLang="zh-CN" sz="1500" dirty="0">
                  <a:latin typeface="Times New Roman" charset="0"/>
                  <a:ea typeface="Times New Roman" charset="0"/>
                  <a:cs typeface="Times New Roman" charset="0"/>
                </a:rPr>
                <a:t>E</a:t>
              </a:r>
              <a:r>
                <a:rPr lang="en-US" sz="1500" dirty="0">
                  <a:latin typeface="Times New Roman" charset="0"/>
                  <a:ea typeface="Times New Roman" charset="0"/>
                  <a:cs typeface="Times New Roman" charset="0"/>
                </a:rPr>
                <a:t>mbarked</a:t>
              </a:r>
              <a:r>
                <a:rPr lang="en-US" altLang="zh-CN" sz="1500" dirty="0">
                  <a:latin typeface="Times New Roman" charset="0"/>
                  <a:ea typeface="Times New Roman" charset="0"/>
                  <a:cs typeface="Times New Roman" charset="0"/>
                </a:rPr>
                <a:t>:</a:t>
              </a:r>
              <a:r>
                <a:rPr lang="zh-CN" altLang="en-US" sz="1500" dirty="0">
                  <a:latin typeface="Times New Roman" charset="0"/>
                  <a:ea typeface="Times New Roman" charset="0"/>
                  <a:cs typeface="Times New Roman" charset="0"/>
                </a:rPr>
                <a:t> </a:t>
              </a:r>
              <a:r>
                <a:rPr lang="en-US" sz="1500" dirty="0">
                  <a:latin typeface="Times New Roman" charset="0"/>
                  <a:ea typeface="Times New Roman" charset="0"/>
                  <a:cs typeface="Times New Roman" charset="0"/>
                </a:rPr>
                <a:t>Port of Embarkation</a:t>
              </a:r>
            </a:p>
          </p:txBody>
        </p:sp>
      </p:grpSp>
      <p:pic>
        <p:nvPicPr>
          <p:cNvPr id="9" name="Picture 8">
            <a:extLst>
              <a:ext uri="{FF2B5EF4-FFF2-40B4-BE49-F238E27FC236}">
                <a16:creationId xmlns:a16="http://schemas.microsoft.com/office/drawing/2014/main" xmlns="" id="{9BF15B5F-0F43-4A0A-9E46-4A1887ED8D92}"/>
              </a:ext>
            </a:extLst>
          </p:cNvPr>
          <p:cNvPicPr>
            <a:picLocks noChangeAspect="1"/>
          </p:cNvPicPr>
          <p:nvPr/>
        </p:nvPicPr>
        <p:blipFill>
          <a:blip r:embed="rId3"/>
          <a:stretch>
            <a:fillRect/>
          </a:stretch>
        </p:blipFill>
        <p:spPr>
          <a:xfrm>
            <a:off x="3458817" y="1177290"/>
            <a:ext cx="7866984" cy="2251711"/>
          </a:xfrm>
          <a:prstGeom prst="rect">
            <a:avLst/>
          </a:prstGeom>
        </p:spPr>
      </p:pic>
    </p:spTree>
    <p:extLst>
      <p:ext uri="{BB962C8B-B14F-4D97-AF65-F5344CB8AC3E}">
        <p14:creationId xmlns:p14="http://schemas.microsoft.com/office/powerpoint/2010/main" val="435596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96420" y="964666"/>
            <a:ext cx="7030647" cy="896694"/>
          </a:xfrm>
        </p:spPr>
        <p:txBody>
          <a:bodyPr>
            <a:normAutofit fontScale="90000"/>
          </a:bodyPr>
          <a:lstStyle/>
          <a:p>
            <a:pPr algn="ctr"/>
            <a:r>
              <a:rPr lang="en-US" altLang="zh-CN" sz="3600" b="1" dirty="0">
                <a:latin typeface="Algerian" panose="04020705040A02060702" pitchFamily="82" charset="0"/>
                <a:ea typeface="Abadi MT Condensed Extra Bold" charset="0"/>
                <a:cs typeface="Abadi MT Condensed Extra Bold" charset="0"/>
                <a:sym typeface="Garamond"/>
              </a:rPr>
              <a:t>Initial Data Analysis</a:t>
            </a:r>
            <a:r>
              <a:rPr lang="en-US" altLang="zh-CN" dirty="0">
                <a:latin typeface="Garamond"/>
                <a:ea typeface="Garamond"/>
                <a:cs typeface="Garamond"/>
                <a:sym typeface="Garamond"/>
              </a:rPr>
              <a:t/>
            </a:r>
            <a:br>
              <a:rPr lang="en-US" altLang="zh-CN" dirty="0">
                <a:latin typeface="Garamond"/>
                <a:ea typeface="Garamond"/>
                <a:cs typeface="Garamond"/>
                <a:sym typeface="Garamond"/>
              </a:rPr>
            </a:br>
            <a:r>
              <a:rPr lang="zh-CN" altLang="en-US" dirty="0"/>
              <a:t> </a:t>
            </a:r>
            <a:endParaRPr lang="en-US" dirty="0"/>
          </a:p>
        </p:txBody>
      </p:sp>
      <p:sp>
        <p:nvSpPr>
          <p:cNvPr id="3" name="Subtitle 2"/>
          <p:cNvSpPr>
            <a:spLocks noGrp="1"/>
          </p:cNvSpPr>
          <p:nvPr>
            <p:ph type="subTitle" idx="1"/>
          </p:nvPr>
        </p:nvSpPr>
        <p:spPr>
          <a:xfrm>
            <a:off x="3217334" y="2164926"/>
            <a:ext cx="6434665" cy="3128424"/>
          </a:xfrm>
        </p:spPr>
        <p:txBody>
          <a:bodyPr>
            <a:normAutofit/>
          </a:bodyPr>
          <a:lstStyle/>
          <a:p>
            <a:pPr algn="l"/>
            <a:endParaRPr lang="en-US" dirty="0"/>
          </a:p>
          <a:p>
            <a:pPr algn="l"/>
            <a:endParaRPr lang="en-US" dirty="0"/>
          </a:p>
          <a:p>
            <a:pPr algn="l"/>
            <a:r>
              <a:rPr lang="en-US" dirty="0"/>
              <a:t/>
            </a:r>
            <a:br>
              <a:rPr lang="en-US" dirty="0"/>
            </a:br>
            <a:endParaRPr lang="en-US" dirty="0"/>
          </a:p>
          <a:p>
            <a:pPr algn="l"/>
            <a:r>
              <a:rPr lang="zh-CN" altLang="en-US" dirty="0"/>
              <a:t> </a:t>
            </a:r>
            <a:r>
              <a:rPr lang="en-US" dirty="0"/>
              <a:t/>
            </a:r>
            <a:br>
              <a:rPr lang="en-US" dirty="0"/>
            </a:br>
            <a:endParaRPr lang="en-US" dirty="0"/>
          </a:p>
          <a:p>
            <a:pPr algn="l"/>
            <a:endParaRPr lang="en-US" dirty="0"/>
          </a:p>
        </p:txBody>
      </p:sp>
      <p:pic>
        <p:nvPicPr>
          <p:cNvPr id="11" name="Picture 10" descr="A screenshot of a cell phone&#10;&#10;Description generated with very high confidence">
            <a:extLst>
              <a:ext uri="{FF2B5EF4-FFF2-40B4-BE49-F238E27FC236}">
                <a16:creationId xmlns:a16="http://schemas.microsoft.com/office/drawing/2014/main" xmlns="" id="{E064BA33-54D8-49D3-9780-FE21AE583349}"/>
              </a:ext>
            </a:extLst>
          </p:cNvPr>
          <p:cNvPicPr>
            <a:picLocks noChangeAspect="1"/>
          </p:cNvPicPr>
          <p:nvPr/>
        </p:nvPicPr>
        <p:blipFill>
          <a:blip r:embed="rId3"/>
          <a:stretch>
            <a:fillRect/>
          </a:stretch>
        </p:blipFill>
        <p:spPr>
          <a:xfrm>
            <a:off x="4555104" y="1557793"/>
            <a:ext cx="5562600" cy="3733800"/>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p:cNvSpPr txBox="1"/>
          <p:nvPr/>
        </p:nvSpPr>
        <p:spPr>
          <a:xfrm>
            <a:off x="5043536" y="5884720"/>
            <a:ext cx="6626493" cy="369332"/>
          </a:xfrm>
          <a:prstGeom prst="rect">
            <a:avLst/>
          </a:prstGeom>
          <a:noFill/>
        </p:spPr>
        <p:txBody>
          <a:bodyPr wrap="square" rtlCol="0">
            <a:spAutoFit/>
          </a:bodyPr>
          <a:lstStyle/>
          <a:p>
            <a:r>
              <a:rPr lang="en-US" sz="1800" dirty="0">
                <a:latin typeface="Abadi MT Condensed Extra Bold" charset="0"/>
                <a:ea typeface="Abadi MT Condensed Extra Bold" charset="0"/>
                <a:cs typeface="Abadi MT Condensed Extra Bold" charset="0"/>
              </a:rPr>
              <a:t>Here, we see the 'age', 'fare', and 'parch' are most related to 'Survived'</a:t>
            </a:r>
            <a:endParaRPr lang="en-US" sz="180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252150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0101" y="1116303"/>
            <a:ext cx="8741135" cy="896694"/>
          </a:xfrm>
        </p:spPr>
        <p:txBody>
          <a:bodyPr>
            <a:normAutofit fontScale="90000"/>
          </a:bodyPr>
          <a:lstStyle/>
          <a:p>
            <a:pPr algn="ctr"/>
            <a:r>
              <a:rPr lang="en-US" altLang="zh-CN" sz="3600" b="1" dirty="0">
                <a:solidFill>
                  <a:schemeClr val="bg2">
                    <a:lumMod val="25000"/>
                  </a:schemeClr>
                </a:solidFill>
                <a:latin typeface="Bodoni MT Black" panose="02070A03080606020203" pitchFamily="18" charset="0"/>
                <a:ea typeface="STFangsong" panose="020B0503020204020204" pitchFamily="2" charset="-122"/>
                <a:cs typeface="Abadi MT Condensed Extra Bold" charset="0"/>
                <a:sym typeface="Garamond"/>
              </a:rPr>
              <a:t>Data Preprocessing-Handling with Missing values</a:t>
            </a:r>
            <a:r>
              <a:rPr lang="en-US" altLang="zh-CN" dirty="0">
                <a:latin typeface="Garamond"/>
                <a:ea typeface="Garamond"/>
                <a:cs typeface="Garamond"/>
                <a:sym typeface="Garamond"/>
              </a:rPr>
              <a:t/>
            </a:r>
            <a:br>
              <a:rPr lang="en-US" altLang="zh-CN" dirty="0">
                <a:latin typeface="Garamond"/>
                <a:ea typeface="Garamond"/>
                <a:cs typeface="Garamond"/>
                <a:sym typeface="Garamond"/>
              </a:rPr>
            </a:br>
            <a:r>
              <a:rPr lang="zh-CN" altLang="en-US" dirty="0"/>
              <a:t> </a:t>
            </a:r>
            <a:endParaRPr lang="en-US" dirty="0"/>
          </a:p>
        </p:txBody>
      </p:sp>
      <p:sp>
        <p:nvSpPr>
          <p:cNvPr id="3" name="Subtitle 2"/>
          <p:cNvSpPr>
            <a:spLocks noGrp="1"/>
          </p:cNvSpPr>
          <p:nvPr>
            <p:ph type="subTitle" idx="1"/>
          </p:nvPr>
        </p:nvSpPr>
        <p:spPr>
          <a:xfrm>
            <a:off x="3217334" y="2164926"/>
            <a:ext cx="6434665" cy="3128424"/>
          </a:xfrm>
        </p:spPr>
        <p:txBody>
          <a:bodyPr>
            <a:normAutofit/>
          </a:bodyPr>
          <a:lstStyle/>
          <a:p>
            <a:pPr algn="l"/>
            <a:endParaRPr lang="en-US" dirty="0"/>
          </a:p>
          <a:p>
            <a:pPr algn="l"/>
            <a:endParaRPr lang="en-US" dirty="0"/>
          </a:p>
          <a:p>
            <a:pPr algn="l"/>
            <a:r>
              <a:rPr lang="en-US" dirty="0"/>
              <a:t/>
            </a:r>
            <a:br>
              <a:rPr lang="en-US" dirty="0"/>
            </a:br>
            <a:endParaRPr lang="en-US" dirty="0"/>
          </a:p>
          <a:p>
            <a:pPr algn="l"/>
            <a:r>
              <a:rPr lang="zh-CN" altLang="en-US" dirty="0"/>
              <a:t> </a:t>
            </a:r>
            <a:r>
              <a:rPr lang="en-US" dirty="0"/>
              <a:t/>
            </a:r>
            <a:br>
              <a:rPr lang="en-US" dirty="0"/>
            </a:br>
            <a:endParaRPr lang="en-US" dirty="0"/>
          </a:p>
          <a:p>
            <a:pPr algn="l"/>
            <a:endParaRPr lang="en-US" dirty="0"/>
          </a:p>
        </p:txBody>
      </p:sp>
      <p:pic>
        <p:nvPicPr>
          <p:cNvPr id="5" name="Picture 4" descr="A close up of text on a white background&#10;&#10;Description generated with very high confidence">
            <a:extLst>
              <a:ext uri="{FF2B5EF4-FFF2-40B4-BE49-F238E27FC236}">
                <a16:creationId xmlns:a16="http://schemas.microsoft.com/office/drawing/2014/main" xmlns="" id="{A0C3DFD6-71CB-4314-8543-08DA255A78EF}"/>
              </a:ext>
            </a:extLst>
          </p:cNvPr>
          <p:cNvPicPr>
            <a:picLocks noChangeAspect="1"/>
          </p:cNvPicPr>
          <p:nvPr/>
        </p:nvPicPr>
        <p:blipFill>
          <a:blip r:embed="rId3"/>
          <a:stretch>
            <a:fillRect/>
          </a:stretch>
        </p:blipFill>
        <p:spPr>
          <a:xfrm>
            <a:off x="6148512" y="1338363"/>
            <a:ext cx="1847850" cy="2390775"/>
          </a:xfrm>
          <a:prstGeom prst="rect">
            <a:avLst/>
          </a:prstGeom>
        </p:spPr>
      </p:pic>
      <p:pic>
        <p:nvPicPr>
          <p:cNvPr id="7" name="Picture 6" descr="A picture containing screenshot&#10;&#10;Description generated with very high confidence">
            <a:extLst>
              <a:ext uri="{FF2B5EF4-FFF2-40B4-BE49-F238E27FC236}">
                <a16:creationId xmlns:a16="http://schemas.microsoft.com/office/drawing/2014/main" xmlns="" id="{9BA18465-7890-4141-93D2-58D9CCD33EA6}"/>
              </a:ext>
            </a:extLst>
          </p:cNvPr>
          <p:cNvPicPr>
            <a:picLocks noChangeAspect="1"/>
          </p:cNvPicPr>
          <p:nvPr/>
        </p:nvPicPr>
        <p:blipFill>
          <a:blip r:embed="rId4"/>
          <a:stretch>
            <a:fillRect/>
          </a:stretch>
        </p:blipFill>
        <p:spPr>
          <a:xfrm>
            <a:off x="4615392" y="3909349"/>
            <a:ext cx="2743199" cy="1995487"/>
          </a:xfrm>
          <a:prstGeom prst="rect">
            <a:avLst/>
          </a:prstGeom>
        </p:spPr>
      </p:pic>
      <p:pic>
        <p:nvPicPr>
          <p:cNvPr id="10" name="Picture 9" descr="A screenshot of a cell phone&#10;&#10;Description generated with high confidence">
            <a:extLst>
              <a:ext uri="{FF2B5EF4-FFF2-40B4-BE49-F238E27FC236}">
                <a16:creationId xmlns:a16="http://schemas.microsoft.com/office/drawing/2014/main" xmlns="" id="{0F4A6F07-6798-4325-BBCF-2046AA897493}"/>
              </a:ext>
            </a:extLst>
          </p:cNvPr>
          <p:cNvPicPr>
            <a:picLocks noChangeAspect="1"/>
          </p:cNvPicPr>
          <p:nvPr/>
        </p:nvPicPr>
        <p:blipFill>
          <a:blip r:embed="rId5"/>
          <a:stretch>
            <a:fillRect/>
          </a:stretch>
        </p:blipFill>
        <p:spPr>
          <a:xfrm>
            <a:off x="7996362" y="3961737"/>
            <a:ext cx="2743199" cy="1890712"/>
          </a:xfrm>
          <a:prstGeom prst="rect">
            <a:avLst/>
          </a:prstGeom>
        </p:spPr>
      </p:pic>
    </p:spTree>
    <p:extLst>
      <p:ext uri="{BB962C8B-B14F-4D97-AF65-F5344CB8AC3E}">
        <p14:creationId xmlns:p14="http://schemas.microsoft.com/office/powerpoint/2010/main" val="3721927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1" y="314859"/>
            <a:ext cx="10515600" cy="1325563"/>
          </a:xfrm>
        </p:spPr>
        <p:txBody>
          <a:bodyPr>
            <a:normAutofit/>
          </a:bodyPr>
          <a:lstStyle/>
          <a:p>
            <a:r>
              <a:rPr lang="en-US" altLang="zh-CN" sz="4800" dirty="0">
                <a:latin typeface="Abadi MT Condensed Extra Bold" charset="0"/>
                <a:ea typeface="Abadi MT Condensed Extra Bold" charset="0"/>
                <a:cs typeface="Abadi MT Condensed Extra Bold" charset="0"/>
                <a:sym typeface="Garamond"/>
              </a:rPr>
              <a:t>Data Preprocessing</a:t>
            </a:r>
            <a:r>
              <a:rPr lang="en-US" altLang="zh-CN" sz="3600" dirty="0">
                <a:latin typeface="Abadi MT Condensed Extra Bold" charset="0"/>
                <a:ea typeface="Abadi MT Condensed Extra Bold" charset="0"/>
                <a:cs typeface="Abadi MT Condensed Extra Bold" charset="0"/>
                <a:sym typeface="Garamond"/>
              </a:rPr>
              <a:t/>
            </a:r>
            <a:br>
              <a:rPr lang="en-US" altLang="zh-CN" sz="3600" dirty="0">
                <a:latin typeface="Abadi MT Condensed Extra Bold" charset="0"/>
                <a:ea typeface="Abadi MT Condensed Extra Bold" charset="0"/>
                <a:cs typeface="Abadi MT Condensed Extra Bold" charset="0"/>
                <a:sym typeface="Garamond"/>
              </a:rPr>
            </a:br>
            <a:r>
              <a:rPr lang="zh-CN" altLang="en-US" sz="3600" dirty="0">
                <a:effectLst>
                  <a:outerShdw blurRad="38100" dist="38100" dir="2700000" algn="tl">
                    <a:srgbClr val="000000">
                      <a:alpha val="43137"/>
                    </a:srgbClr>
                  </a:outerShdw>
                </a:effectLst>
                <a:latin typeface="Abadi MT Condensed Extra Bold" charset="0"/>
                <a:ea typeface="Abadi MT Condensed Extra Bold" charset="0"/>
                <a:cs typeface="Abadi MT Condensed Extra Bold" charset="0"/>
                <a:sym typeface="Garamond"/>
              </a:rPr>
              <a:t> </a:t>
            </a:r>
            <a:r>
              <a:rPr lang="en-US" altLang="zh-CN" sz="3600" dirty="0">
                <a:effectLst>
                  <a:outerShdw blurRad="38100" dist="38100" dir="2700000" algn="tl">
                    <a:srgbClr val="000000">
                      <a:alpha val="43137"/>
                    </a:srgbClr>
                  </a:outerShdw>
                </a:effectLst>
                <a:latin typeface="Al Nile" charset="-78"/>
                <a:ea typeface="Al Nile" charset="-78"/>
                <a:cs typeface="Al Nile" charset="-78"/>
              </a:rPr>
              <a:t>Drop Columns</a:t>
            </a:r>
            <a:endParaRPr lang="en-US" sz="3600" dirty="0">
              <a:effectLst>
                <a:outerShdw blurRad="38100" dist="38100" dir="2700000" algn="tl">
                  <a:srgbClr val="000000">
                    <a:alpha val="43137"/>
                  </a:srgbClr>
                </a:outerShdw>
              </a:effectLst>
              <a:latin typeface="Al Nile" charset="-78"/>
              <a:ea typeface="Al Nile" charset="-78"/>
              <a:cs typeface="Al Nile" charset="-78"/>
            </a:endParaRPr>
          </a:p>
        </p:txBody>
      </p:sp>
      <p:pic>
        <p:nvPicPr>
          <p:cNvPr id="7" name="Picture 6" descr="A close up of a keyboard&#10;&#10;Description generated with high confidence">
            <a:extLst>
              <a:ext uri="{FF2B5EF4-FFF2-40B4-BE49-F238E27FC236}">
                <a16:creationId xmlns:a16="http://schemas.microsoft.com/office/drawing/2014/main" xmlns="" id="{8E9A0233-1C9C-474D-A636-F2C79C268535}"/>
              </a:ext>
            </a:extLst>
          </p:cNvPr>
          <p:cNvPicPr>
            <a:picLocks noChangeAspect="1"/>
          </p:cNvPicPr>
          <p:nvPr/>
        </p:nvPicPr>
        <p:blipFill>
          <a:blip r:embed="rId2"/>
          <a:stretch>
            <a:fillRect/>
          </a:stretch>
        </p:blipFill>
        <p:spPr>
          <a:xfrm>
            <a:off x="1223314" y="2843770"/>
            <a:ext cx="8920068" cy="3310182"/>
          </a:xfrm>
          <a:prstGeom prst="rect">
            <a:avLst/>
          </a:prstGeom>
        </p:spPr>
      </p:pic>
      <p:sp>
        <p:nvSpPr>
          <p:cNvPr id="3" name="TextBox 2"/>
          <p:cNvSpPr txBox="1"/>
          <p:nvPr/>
        </p:nvSpPr>
        <p:spPr>
          <a:xfrm>
            <a:off x="2080260" y="1640422"/>
            <a:ext cx="6309360" cy="830997"/>
          </a:xfrm>
          <a:prstGeom prst="rect">
            <a:avLst/>
          </a:prstGeom>
          <a:noFill/>
        </p:spPr>
        <p:txBody>
          <a:bodyPr wrap="square" rtlCol="0">
            <a:spAutoFit/>
          </a:bodyPr>
          <a:lstStyle/>
          <a:p>
            <a:pPr marL="285750" indent="-285750">
              <a:buFont typeface="Arial" charset="0"/>
              <a:buChar char="•"/>
            </a:pPr>
            <a:r>
              <a:rPr lang="en-US" sz="1600" dirty="0">
                <a:latin typeface="Abadi MT Condensed Extra Bold" charset="0"/>
                <a:ea typeface="Abadi MT Condensed Extra Bold" charset="0"/>
                <a:cs typeface="Abadi MT Condensed Extra Bold" charset="0"/>
              </a:rPr>
              <a:t>We drop the </a:t>
            </a:r>
            <a:r>
              <a:rPr lang="en-US" sz="1600" dirty="0" smtClean="0">
                <a:latin typeface="Abadi MT Condensed Extra Bold" charset="0"/>
                <a:ea typeface="Abadi MT Condensed Extra Bold" charset="0"/>
                <a:cs typeface="Abadi MT Condensed Extra Bold" charset="0"/>
              </a:rPr>
              <a:t>‘</a:t>
            </a:r>
            <a:r>
              <a:rPr lang="en-US" sz="1600" dirty="0" err="1" smtClean="0">
                <a:latin typeface="Abadi MT Condensed Extra Bold" charset="0"/>
                <a:ea typeface="Abadi MT Condensed Extra Bold" charset="0"/>
                <a:cs typeface="Abadi MT Condensed Extra Bold" charset="0"/>
              </a:rPr>
              <a:t>PassengerID</a:t>
            </a:r>
            <a:r>
              <a:rPr lang="en-US" sz="1600" dirty="0" smtClean="0">
                <a:latin typeface="Abadi MT Condensed Extra Bold" charset="0"/>
                <a:ea typeface="Abadi MT Condensed Extra Bold" charset="0"/>
                <a:cs typeface="Abadi MT Condensed Extra Bold" charset="0"/>
              </a:rPr>
              <a:t>’, ‘Name’, </a:t>
            </a:r>
            <a:r>
              <a:rPr lang="en-US" sz="1600" dirty="0">
                <a:latin typeface="Abadi MT Condensed Extra Bold" charset="0"/>
                <a:ea typeface="Abadi MT Condensed Extra Bold" charset="0"/>
                <a:cs typeface="Abadi MT Condensed Extra Bold" charset="0"/>
              </a:rPr>
              <a:t>and </a:t>
            </a:r>
            <a:r>
              <a:rPr lang="en-US" sz="1600" dirty="0" smtClean="0">
                <a:latin typeface="Abadi MT Condensed Extra Bold" charset="0"/>
                <a:ea typeface="Abadi MT Condensed Extra Bold" charset="0"/>
                <a:cs typeface="Abadi MT Condensed Extra Bold" charset="0"/>
              </a:rPr>
              <a:t>‘Ticket’ </a:t>
            </a:r>
            <a:r>
              <a:rPr lang="en-US" sz="1600" dirty="0">
                <a:latin typeface="Abadi MT Condensed Extra Bold" charset="0"/>
                <a:ea typeface="Abadi MT Condensed Extra Bold" charset="0"/>
                <a:cs typeface="Abadi MT Condensed Extra Bold" charset="0"/>
              </a:rPr>
              <a:t>since they are not related to our </a:t>
            </a:r>
            <a:r>
              <a:rPr lang="en-US" sz="1600" dirty="0" smtClean="0">
                <a:latin typeface="Abadi MT Condensed Extra Bold" charset="0"/>
                <a:ea typeface="Abadi MT Condensed Extra Bold" charset="0"/>
                <a:cs typeface="Abadi MT Condensed Extra Bold" charset="0"/>
              </a:rPr>
              <a:t>prediction</a:t>
            </a:r>
          </a:p>
          <a:p>
            <a:pPr marL="285750" indent="-285750">
              <a:buFont typeface="Arial" charset="0"/>
              <a:buChar char="•"/>
            </a:pPr>
            <a:r>
              <a:rPr lang="en-US" sz="1600" dirty="0" smtClean="0">
                <a:latin typeface="Abadi MT Condensed Extra Bold" charset="0"/>
                <a:ea typeface="Abadi MT Condensed Extra Bold" charset="0"/>
                <a:cs typeface="Abadi MT Condensed Extra Bold" charset="0"/>
              </a:rPr>
              <a:t>We dropped ‘Cabin’ since it has too many missing values.</a:t>
            </a:r>
            <a:endParaRPr lang="en-US" sz="160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091442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38AD49-36D3-4283-9252-E0A1F5026C40}"/>
              </a:ext>
            </a:extLst>
          </p:cNvPr>
          <p:cNvSpPr>
            <a:spLocks noGrp="1"/>
          </p:cNvSpPr>
          <p:nvPr>
            <p:ph type="title"/>
          </p:nvPr>
        </p:nvSpPr>
        <p:spPr>
          <a:xfrm>
            <a:off x="664331" y="198385"/>
            <a:ext cx="10058400" cy="1609344"/>
          </a:xfrm>
        </p:spPr>
        <p:txBody>
          <a:bodyPr>
            <a:normAutofit/>
          </a:bodyPr>
          <a:lstStyle/>
          <a:p>
            <a:r>
              <a:rPr lang="en-US" altLang="zh-CN" sz="3600" dirty="0">
                <a:effectLst>
                  <a:outerShdw blurRad="38100" dist="38100" dir="2700000" algn="tl">
                    <a:srgbClr val="000000">
                      <a:alpha val="43137"/>
                    </a:srgbClr>
                  </a:outerShdw>
                </a:effectLst>
                <a:latin typeface="Bodoni MT Black" panose="02070A03080606020203" pitchFamily="18" charset="0"/>
                <a:ea typeface="Abadi MT Condensed Extra Bold" charset="0"/>
                <a:cs typeface="Abadi MT Condensed Extra Bold" charset="0"/>
                <a:sym typeface="Garamond"/>
              </a:rPr>
              <a:t>Data Preprocessing</a:t>
            </a:r>
            <a:r>
              <a:rPr lang="en-US" altLang="zh-CN" sz="4800" dirty="0">
                <a:latin typeface="Abadi MT Condensed Extra Bold" charset="0"/>
                <a:ea typeface="Abadi MT Condensed Extra Bold" charset="0"/>
                <a:cs typeface="Abadi MT Condensed Extra Bold" charset="0"/>
                <a:sym typeface="Garamond"/>
              </a:rPr>
              <a:t/>
            </a:r>
            <a:br>
              <a:rPr lang="en-US" altLang="zh-CN" sz="4800" dirty="0">
                <a:latin typeface="Abadi MT Condensed Extra Bold" charset="0"/>
                <a:ea typeface="Abadi MT Condensed Extra Bold" charset="0"/>
                <a:cs typeface="Abadi MT Condensed Extra Bold" charset="0"/>
                <a:sym typeface="Garamond"/>
              </a:rPr>
            </a:br>
            <a:r>
              <a:rPr lang="zh-CN" altLang="en-US" sz="3200" dirty="0">
                <a:effectLst>
                  <a:outerShdw blurRad="38100" dist="38100" dir="2700000" algn="tl">
                    <a:srgbClr val="000000">
                      <a:alpha val="43137"/>
                    </a:srgbClr>
                  </a:outerShdw>
                </a:effectLst>
                <a:latin typeface="Abadi MT Condensed Extra Bold" charset="0"/>
                <a:ea typeface="Abadi MT Condensed Extra Bold" charset="0"/>
                <a:cs typeface="Abadi MT Condensed Extra Bold" charset="0"/>
                <a:sym typeface="Garamond"/>
              </a:rPr>
              <a:t> </a:t>
            </a:r>
            <a:r>
              <a:rPr lang="en-US" sz="2400" b="1" dirty="0">
                <a:latin typeface="Abadi MT Condensed Extra Bold"/>
              </a:rPr>
              <a:t>Handling Categorical Data And Partitioning a dataset </a:t>
            </a:r>
            <a:endParaRPr lang="en-US" sz="2400" dirty="0">
              <a:latin typeface="Abadi MT Condensed Extra Bold"/>
            </a:endParaRPr>
          </a:p>
        </p:txBody>
      </p:sp>
      <p:pic>
        <p:nvPicPr>
          <p:cNvPr id="5" name="Picture 4" descr="A picture containing screenshot&#10;&#10;Description generated with very high confidence">
            <a:extLst>
              <a:ext uri="{FF2B5EF4-FFF2-40B4-BE49-F238E27FC236}">
                <a16:creationId xmlns:a16="http://schemas.microsoft.com/office/drawing/2014/main" xmlns="" id="{C82F071D-523D-452E-B600-650222264EEF}"/>
              </a:ext>
            </a:extLst>
          </p:cNvPr>
          <p:cNvPicPr>
            <a:picLocks noChangeAspect="1"/>
          </p:cNvPicPr>
          <p:nvPr/>
        </p:nvPicPr>
        <p:blipFill>
          <a:blip r:embed="rId2"/>
          <a:stretch>
            <a:fillRect/>
          </a:stretch>
        </p:blipFill>
        <p:spPr>
          <a:xfrm>
            <a:off x="858286" y="1807729"/>
            <a:ext cx="8975396" cy="2059752"/>
          </a:xfrm>
          <a:prstGeom prst="rect">
            <a:avLst/>
          </a:prstGeom>
        </p:spPr>
      </p:pic>
      <p:pic>
        <p:nvPicPr>
          <p:cNvPr id="7" name="Picture 6">
            <a:extLst>
              <a:ext uri="{FF2B5EF4-FFF2-40B4-BE49-F238E27FC236}">
                <a16:creationId xmlns:a16="http://schemas.microsoft.com/office/drawing/2014/main" xmlns="" id="{EB795EDD-621F-447B-8645-509A8AD83A6C}"/>
              </a:ext>
            </a:extLst>
          </p:cNvPr>
          <p:cNvPicPr>
            <a:picLocks noChangeAspect="1"/>
          </p:cNvPicPr>
          <p:nvPr/>
        </p:nvPicPr>
        <p:blipFill>
          <a:blip r:embed="rId3"/>
          <a:stretch>
            <a:fillRect/>
          </a:stretch>
        </p:blipFill>
        <p:spPr>
          <a:xfrm>
            <a:off x="858286" y="4327121"/>
            <a:ext cx="7414020" cy="1929299"/>
          </a:xfrm>
          <a:prstGeom prst="rect">
            <a:avLst/>
          </a:prstGeom>
        </p:spPr>
      </p:pic>
    </p:spTree>
    <p:extLst>
      <p:ext uri="{BB962C8B-B14F-4D97-AF65-F5344CB8AC3E}">
        <p14:creationId xmlns:p14="http://schemas.microsoft.com/office/powerpoint/2010/main" val="18496537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age15image5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482932"/>
            <a:ext cx="6391275" cy="619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xmlns="" id="{8605B892-3E63-4D59-B2B4-526469B2A309}"/>
              </a:ext>
            </a:extLst>
          </p:cNvPr>
          <p:cNvSpPr>
            <a:spLocks noGrp="1"/>
          </p:cNvSpPr>
          <p:nvPr>
            <p:ph type="title"/>
          </p:nvPr>
        </p:nvSpPr>
        <p:spPr>
          <a:xfrm>
            <a:off x="835693" y="792494"/>
            <a:ext cx="9390489" cy="1366040"/>
          </a:xfrm>
        </p:spPr>
        <p:txBody>
          <a:bodyPr>
            <a:noAutofit/>
          </a:bodyPr>
          <a:lstStyle/>
          <a:p>
            <a:r>
              <a:rPr lang="en-US" sz="4800" dirty="0"/>
              <a:t>Raw Models And Model Comparison</a:t>
            </a:r>
          </a:p>
        </p:txBody>
      </p:sp>
      <p:pic>
        <p:nvPicPr>
          <p:cNvPr id="8" name="Picture 7" descr="A screenshot of a cell phone&#10;&#10;Description generated with high confidence">
            <a:extLst>
              <a:ext uri="{FF2B5EF4-FFF2-40B4-BE49-F238E27FC236}">
                <a16:creationId xmlns:a16="http://schemas.microsoft.com/office/drawing/2014/main" xmlns="" id="{358DE11A-2BA8-4ED1-A6A3-B2819BE07410}"/>
              </a:ext>
            </a:extLst>
          </p:cNvPr>
          <p:cNvPicPr>
            <a:picLocks noChangeAspect="1"/>
          </p:cNvPicPr>
          <p:nvPr/>
        </p:nvPicPr>
        <p:blipFill>
          <a:blip r:embed="rId3"/>
          <a:stretch>
            <a:fillRect/>
          </a:stretch>
        </p:blipFill>
        <p:spPr>
          <a:xfrm>
            <a:off x="1382664" y="2983218"/>
            <a:ext cx="7124700" cy="1981200"/>
          </a:xfrm>
          <a:prstGeom prst="rect">
            <a:avLst/>
          </a:prstGeom>
        </p:spPr>
      </p:pic>
    </p:spTree>
    <p:extLst>
      <p:ext uri="{BB962C8B-B14F-4D97-AF65-F5344CB8AC3E}">
        <p14:creationId xmlns:p14="http://schemas.microsoft.com/office/powerpoint/2010/main" val="1536128247"/>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751</TotalTime>
  <Words>326</Words>
  <Application>Microsoft Macintosh PowerPoint</Application>
  <PresentationFormat>Widescreen</PresentationFormat>
  <Paragraphs>79</Paragraphs>
  <Slides>13</Slides>
  <Notes>5</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13</vt:i4>
      </vt:variant>
    </vt:vector>
  </HeadingPairs>
  <TitlesOfParts>
    <vt:vector size="35" baseType="lpstr">
      <vt:lpstr>Abadi MT Condensed Extra Bold</vt:lpstr>
      <vt:lpstr>Al Nile</vt:lpstr>
      <vt:lpstr>Algerian</vt:lpstr>
      <vt:lpstr>Bodoni MT Black</vt:lpstr>
      <vt:lpstr>Calibri</vt:lpstr>
      <vt:lpstr>Calibri Light</vt:lpstr>
      <vt:lpstr>Corbel</vt:lpstr>
      <vt:lpstr>Corben</vt:lpstr>
      <vt:lpstr>Garamond</vt:lpstr>
      <vt:lpstr>Rockwell</vt:lpstr>
      <vt:lpstr>Rockwell Condensed</vt:lpstr>
      <vt:lpstr>Rockwell Extra Bold</vt:lpstr>
      <vt:lpstr>STFangsong</vt:lpstr>
      <vt:lpstr>Times New Roman</vt:lpstr>
      <vt:lpstr>Trebuchet MS</vt:lpstr>
      <vt:lpstr>Wingdings</vt:lpstr>
      <vt:lpstr>华文楷体</vt:lpstr>
      <vt:lpstr>方正姚体</vt:lpstr>
      <vt:lpstr>Arial</vt:lpstr>
      <vt:lpstr>Office Theme</vt:lpstr>
      <vt:lpstr>Wood Type</vt:lpstr>
      <vt:lpstr>Parallax</vt:lpstr>
      <vt:lpstr>PowerPoint Presentation</vt:lpstr>
      <vt:lpstr>PowerPoint Presentation</vt:lpstr>
      <vt:lpstr>Data Introduction</vt:lpstr>
      <vt:lpstr>Data Overview  </vt:lpstr>
      <vt:lpstr>Initial Data Analysis  </vt:lpstr>
      <vt:lpstr>Data Preprocessing-Handling with Missing values  </vt:lpstr>
      <vt:lpstr>Data Preprocessing  Drop Columns</vt:lpstr>
      <vt:lpstr>Data Preprocessing  Handling Categorical Data And Partitioning a dataset </vt:lpstr>
      <vt:lpstr>Raw Models And Model Comparison</vt:lpstr>
      <vt:lpstr>Model Optimization Feature Importance</vt:lpstr>
      <vt:lpstr>Model Optimization Parameters</vt:lpstr>
      <vt:lpstr>Model Evaluation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Purvi Thakor</dc:creator>
  <cp:lastModifiedBy>Zhaoyang Chen</cp:lastModifiedBy>
  <cp:revision>52</cp:revision>
  <dcterms:modified xsi:type="dcterms:W3CDTF">2018-04-17T02:41:02Z</dcterms:modified>
</cp:coreProperties>
</file>